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1" r:id="rId6"/>
    <p:sldId id="260" r:id="rId7"/>
    <p:sldId id="262" r:id="rId8"/>
    <p:sldId id="263" r:id="rId9"/>
    <p:sldId id="264" r:id="rId1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795F"/>
    <a:srgbClr val="7F6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2" autoAdjust="0"/>
    <p:restoredTop sz="94656" autoAdjust="0"/>
  </p:normalViewPr>
  <p:slideViewPr>
    <p:cSldViewPr>
      <p:cViewPr varScale="1">
        <p:scale>
          <a:sx n="78" d="100"/>
          <a:sy n="78" d="100"/>
        </p:scale>
        <p:origin x="2224"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5F8FA-CE79-A744-A311-E834706407F3}" type="datetimeFigureOut">
              <a:rPr lang="en-DE" smtClean="0"/>
              <a:t>10.08.23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A4CF2-DB88-6942-9965-BB5055575264}" type="slidenum">
              <a:rPr lang="en-DE" smtClean="0"/>
              <a:t>‹#›</a:t>
            </a:fld>
            <a:endParaRPr lang="en-DE"/>
          </a:p>
        </p:txBody>
      </p:sp>
    </p:spTree>
    <p:extLst>
      <p:ext uri="{BB962C8B-B14F-4D97-AF65-F5344CB8AC3E}">
        <p14:creationId xmlns:p14="http://schemas.microsoft.com/office/powerpoint/2010/main" val="2206315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881"/>
              </a:lnSpc>
            </a:pPr>
            <a:r>
              <a:rPr lang="en-US" sz="1200" dirty="0">
                <a:solidFill>
                  <a:srgbClr val="7F655A"/>
                </a:solidFill>
                <a:latin typeface="Lato"/>
              </a:rPr>
              <a:t>The biggest problem we face every day - What do you want to eat. I ask this question at least twice a day. I am sure, you do that too. Say it is raining and the it will take at-least 50 mins for your food to get delivered or its 23:00 </a:t>
            </a:r>
            <a:r>
              <a:rPr lang="en-US" sz="1200" dirty="0" err="1">
                <a:solidFill>
                  <a:srgbClr val="7F655A"/>
                </a:solidFill>
                <a:latin typeface="Lato"/>
              </a:rPr>
              <a:t>hrs</a:t>
            </a:r>
            <a:r>
              <a:rPr lang="en-US" sz="1200" dirty="0">
                <a:solidFill>
                  <a:srgbClr val="7F655A"/>
                </a:solidFill>
                <a:latin typeface="Lato"/>
              </a:rPr>
              <a:t> and everything around you is closed so all you can do is to cook some food at home.</a:t>
            </a:r>
          </a:p>
          <a:p>
            <a:pPr algn="l">
              <a:lnSpc>
                <a:spcPts val="3881"/>
              </a:lnSpc>
            </a:pPr>
            <a:r>
              <a:rPr lang="en-US" sz="1200" dirty="0">
                <a:solidFill>
                  <a:srgbClr val="7F655A"/>
                </a:solidFill>
                <a:latin typeface="Lato"/>
              </a:rPr>
              <a:t>You have some deficiencies or are just trying to live a healthier life and want to track the nutrients</a:t>
            </a:r>
          </a:p>
          <a:p>
            <a:pPr algn="l"/>
            <a:endParaRPr lang="en-DE" dirty="0"/>
          </a:p>
        </p:txBody>
      </p:sp>
      <p:sp>
        <p:nvSpPr>
          <p:cNvPr id="4" name="Slide Number Placeholder 3"/>
          <p:cNvSpPr>
            <a:spLocks noGrp="1"/>
          </p:cNvSpPr>
          <p:nvPr>
            <p:ph type="sldNum" sz="quarter" idx="5"/>
          </p:nvPr>
        </p:nvSpPr>
        <p:spPr/>
        <p:txBody>
          <a:bodyPr/>
          <a:lstStyle/>
          <a:p>
            <a:fld id="{E61A4CF2-DB88-6942-9965-BB5055575264}" type="slidenum">
              <a:rPr lang="en-DE" smtClean="0"/>
              <a:t>1</a:t>
            </a:fld>
            <a:endParaRPr lang="en-DE"/>
          </a:p>
        </p:txBody>
      </p:sp>
    </p:spTree>
    <p:extLst>
      <p:ext uri="{BB962C8B-B14F-4D97-AF65-F5344CB8AC3E}">
        <p14:creationId xmlns:p14="http://schemas.microsoft.com/office/powerpoint/2010/main" val="38076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DE" dirty="0"/>
              <a:t>greed that there are tons of apps that give you suggestions about the recipes to follow. </a:t>
            </a:r>
            <a:r>
              <a:rPr lang="en-GB" dirty="0"/>
              <a:t>S</a:t>
            </a:r>
            <a:r>
              <a:rPr lang="en-DE" dirty="0"/>
              <a:t>ome may even provide you with t</a:t>
            </a:r>
            <a:r>
              <a:rPr lang="en-GB" dirty="0"/>
              <a:t>he</a:t>
            </a:r>
            <a:r>
              <a:rPr lang="en-DE" dirty="0"/>
              <a:t> nutritional information as well. </a:t>
            </a:r>
            <a:r>
              <a:rPr lang="en-GB" dirty="0"/>
              <a:t>B</a:t>
            </a:r>
            <a:r>
              <a:rPr lang="en-DE" dirty="0"/>
              <a:t>ut what if you have a few veggies of raw material so to say left over at home and you want to make something out of it. </a:t>
            </a:r>
            <a:r>
              <a:rPr lang="en-GB" dirty="0"/>
              <a:t>W</a:t>
            </a:r>
            <a:r>
              <a:rPr lang="en-DE" dirty="0"/>
              <a:t>hat would you do then?</a:t>
            </a:r>
            <a:br>
              <a:rPr lang="en-DE" dirty="0"/>
            </a:br>
            <a:r>
              <a:rPr lang="en-DE" dirty="0"/>
              <a:t>Scroll through the recipes on this app , find the one that uses most of the things that you have at home and go and buy or order the remaining ingredients? </a:t>
            </a:r>
            <a:r>
              <a:rPr lang="en-GB" dirty="0"/>
              <a:t>O</a:t>
            </a:r>
            <a:r>
              <a:rPr lang="en-DE" dirty="0"/>
              <a:t>r just forget about it and order food? then what about your nutritional goals?</a:t>
            </a:r>
          </a:p>
          <a:p>
            <a:r>
              <a:rPr lang="en-DE" dirty="0"/>
              <a:t>Agreed that there is a website called supercook but it doesnot provide the protein content or calories in that dish</a:t>
            </a:r>
          </a:p>
          <a:p>
            <a:r>
              <a:rPr lang="en-DE" dirty="0"/>
              <a:t>So I came up with this idea of providing you with Flavor fusion, which combines both, recipe and nutrition suggestions </a:t>
            </a:r>
          </a:p>
        </p:txBody>
      </p:sp>
      <p:sp>
        <p:nvSpPr>
          <p:cNvPr id="4" name="Slide Number Placeholder 3"/>
          <p:cNvSpPr>
            <a:spLocks noGrp="1"/>
          </p:cNvSpPr>
          <p:nvPr>
            <p:ph type="sldNum" sz="quarter" idx="5"/>
          </p:nvPr>
        </p:nvSpPr>
        <p:spPr/>
        <p:txBody>
          <a:bodyPr/>
          <a:lstStyle/>
          <a:p>
            <a:fld id="{E61A4CF2-DB88-6942-9965-BB5055575264}" type="slidenum">
              <a:rPr lang="en-DE" smtClean="0"/>
              <a:t>3</a:t>
            </a:fld>
            <a:endParaRPr lang="en-DE"/>
          </a:p>
        </p:txBody>
      </p:sp>
    </p:spTree>
    <p:extLst>
      <p:ext uri="{BB962C8B-B14F-4D97-AF65-F5344CB8AC3E}">
        <p14:creationId xmlns:p14="http://schemas.microsoft.com/office/powerpoint/2010/main" val="117169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proposed solution, "</a:t>
            </a:r>
            <a:r>
              <a:rPr lang="en-GB" b="0" i="0" dirty="0" err="1">
                <a:solidFill>
                  <a:srgbClr val="374151"/>
                </a:solidFill>
                <a:effectLst/>
                <a:latin typeface="Söhne"/>
              </a:rPr>
              <a:t>Flavor</a:t>
            </a:r>
            <a:r>
              <a:rPr lang="en-GB" b="0" i="0" dirty="0">
                <a:solidFill>
                  <a:srgbClr val="374151"/>
                </a:solidFill>
                <a:effectLst/>
                <a:latin typeface="Söhne"/>
              </a:rPr>
              <a:t> Fusion," seeks to bridge the gap between recipe recommendations and nutritional information by offering users a holistic culinary experience. By incorporating both recipe suggestions and comprehensive nutritional data, users can make informed decisions that align with their dietary preferences and goals.</a:t>
            </a:r>
          </a:p>
        </p:txBody>
      </p:sp>
      <p:sp>
        <p:nvSpPr>
          <p:cNvPr id="4" name="Slide Number Placeholder 3"/>
          <p:cNvSpPr>
            <a:spLocks noGrp="1"/>
          </p:cNvSpPr>
          <p:nvPr>
            <p:ph type="sldNum" sz="quarter" idx="5"/>
          </p:nvPr>
        </p:nvSpPr>
        <p:spPr/>
        <p:txBody>
          <a:bodyPr/>
          <a:lstStyle/>
          <a:p>
            <a:fld id="{E61A4CF2-DB88-6942-9965-BB5055575264}" type="slidenum">
              <a:rPr lang="en-DE" smtClean="0"/>
              <a:t>4</a:t>
            </a:fld>
            <a:endParaRPr lang="en-DE"/>
          </a:p>
        </p:txBody>
      </p:sp>
    </p:spTree>
    <p:extLst>
      <p:ext uri="{BB962C8B-B14F-4D97-AF65-F5344CB8AC3E}">
        <p14:creationId xmlns:p14="http://schemas.microsoft.com/office/powerpoint/2010/main" val="218379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In conclusion, </a:t>
            </a:r>
            <a:r>
              <a:rPr lang="en-GB" b="0" i="0" dirty="0" err="1">
                <a:solidFill>
                  <a:srgbClr val="374151"/>
                </a:solidFill>
                <a:effectLst/>
                <a:latin typeface="Söhne"/>
              </a:rPr>
              <a:t>Flavor</a:t>
            </a:r>
            <a:r>
              <a:rPr lang="en-GB" b="0" i="0" dirty="0">
                <a:solidFill>
                  <a:srgbClr val="374151"/>
                </a:solidFill>
                <a:effectLst/>
                <a:latin typeface="Söhne"/>
              </a:rPr>
              <a:t> Fusion addresses the existing gap between recipe recommendation platforms and nutritional information. By offering ingredient-based recipe suggestions complemented by detailed nutritional insights, this innovative solution empowers users to craft meals that not only suit their taste preferences but also align with their dietary goals. </a:t>
            </a:r>
            <a:r>
              <a:rPr lang="en-GB" b="0" i="0" dirty="0" err="1">
                <a:solidFill>
                  <a:srgbClr val="374151"/>
                </a:solidFill>
                <a:effectLst/>
                <a:latin typeface="Söhne"/>
              </a:rPr>
              <a:t>Flavor</a:t>
            </a:r>
            <a:r>
              <a:rPr lang="en-GB" b="0" i="0" dirty="0">
                <a:solidFill>
                  <a:srgbClr val="374151"/>
                </a:solidFill>
                <a:effectLst/>
                <a:latin typeface="Söhne"/>
              </a:rPr>
              <a:t> Fusion represents a significant step forward in revolutionizing the culinary experience for individuals seeking both </a:t>
            </a:r>
            <a:r>
              <a:rPr lang="en-GB" b="0" i="0" dirty="0" err="1">
                <a:solidFill>
                  <a:srgbClr val="374151"/>
                </a:solidFill>
                <a:effectLst/>
                <a:latin typeface="Söhne"/>
              </a:rPr>
              <a:t>flavorful</a:t>
            </a:r>
            <a:r>
              <a:rPr lang="en-GB" b="0" i="0" dirty="0">
                <a:solidFill>
                  <a:srgbClr val="374151"/>
                </a:solidFill>
                <a:effectLst/>
                <a:latin typeface="Söhne"/>
              </a:rPr>
              <a:t> and nutritionally balanced meals.</a:t>
            </a:r>
            <a:endParaRPr lang="en-DE" dirty="0"/>
          </a:p>
        </p:txBody>
      </p:sp>
      <p:sp>
        <p:nvSpPr>
          <p:cNvPr id="4" name="Slide Number Placeholder 3"/>
          <p:cNvSpPr>
            <a:spLocks noGrp="1"/>
          </p:cNvSpPr>
          <p:nvPr>
            <p:ph type="sldNum" sz="quarter" idx="5"/>
          </p:nvPr>
        </p:nvSpPr>
        <p:spPr/>
        <p:txBody>
          <a:bodyPr/>
          <a:lstStyle/>
          <a:p>
            <a:fld id="{E61A4CF2-DB88-6942-9965-BB5055575264}" type="slidenum">
              <a:rPr lang="en-DE" smtClean="0"/>
              <a:t>5</a:t>
            </a:fld>
            <a:endParaRPr lang="en-DE"/>
          </a:p>
        </p:txBody>
      </p:sp>
    </p:spTree>
    <p:extLst>
      <p:ext uri="{BB962C8B-B14F-4D97-AF65-F5344CB8AC3E}">
        <p14:creationId xmlns:p14="http://schemas.microsoft.com/office/powerpoint/2010/main" val="1259815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9.jpe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782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5017" t="-6727" b="-18258"/>
            </a:stretch>
          </a:blipFill>
        </p:spPr>
      </p:sp>
      <p:grpSp>
        <p:nvGrpSpPr>
          <p:cNvPr id="3" name="Group 3"/>
          <p:cNvGrpSpPr/>
          <p:nvPr/>
        </p:nvGrpSpPr>
        <p:grpSpPr>
          <a:xfrm>
            <a:off x="11049000" y="-342900"/>
            <a:ext cx="8184811" cy="11430000"/>
            <a:chOff x="0" y="0"/>
            <a:chExt cx="2985841" cy="3752725"/>
          </a:xfrm>
        </p:grpSpPr>
        <p:sp>
          <p:nvSpPr>
            <p:cNvPr id="4" name="Freeform 4"/>
            <p:cNvSpPr/>
            <p:nvPr/>
          </p:nvSpPr>
          <p:spPr>
            <a:xfrm>
              <a:off x="0" y="0"/>
              <a:ext cx="2985841" cy="3752726"/>
            </a:xfrm>
            <a:custGeom>
              <a:avLst/>
              <a:gdLst/>
              <a:ahLst/>
              <a:cxnLst/>
              <a:rect l="l" t="t" r="r" b="b"/>
              <a:pathLst>
                <a:path w="2985841" h="3752726">
                  <a:moveTo>
                    <a:pt x="0" y="0"/>
                  </a:moveTo>
                  <a:lnTo>
                    <a:pt x="2985841" y="0"/>
                  </a:lnTo>
                  <a:lnTo>
                    <a:pt x="2985841" y="3752726"/>
                  </a:lnTo>
                  <a:lnTo>
                    <a:pt x="0" y="3752726"/>
                  </a:lnTo>
                  <a:close/>
                </a:path>
              </a:pathLst>
            </a:custGeom>
            <a:solidFill>
              <a:srgbClr val="BAB2AA">
                <a:alpha val="90980"/>
              </a:srgbClr>
            </a:solidFill>
          </p:spPr>
        </p:sp>
      </p:grpSp>
      <p:sp>
        <p:nvSpPr>
          <p:cNvPr id="5" name="TextBox 5"/>
          <p:cNvSpPr txBox="1"/>
          <p:nvPr/>
        </p:nvSpPr>
        <p:spPr>
          <a:xfrm>
            <a:off x="11049000" y="2705100"/>
            <a:ext cx="7467600" cy="2400657"/>
          </a:xfrm>
          <a:prstGeom prst="rect">
            <a:avLst/>
          </a:prstGeom>
        </p:spPr>
        <p:txBody>
          <a:bodyPr wrap="square" lIns="0" tIns="0" rIns="0" bIns="0" rtlCol="0" anchor="t">
            <a:spAutoFit/>
          </a:bodyPr>
          <a:lstStyle/>
          <a:p>
            <a:pPr algn="ctr"/>
            <a:r>
              <a:rPr lang="en-US" sz="7800" spc="413" dirty="0" err="1">
                <a:solidFill>
                  <a:srgbClr val="542F0E"/>
                </a:solidFill>
                <a:latin typeface="Scripter"/>
              </a:rPr>
              <a:t>FlavorFusion</a:t>
            </a:r>
            <a:r>
              <a:rPr lang="en-US" sz="7800" spc="413" dirty="0">
                <a:solidFill>
                  <a:srgbClr val="542F0E"/>
                </a:solidFill>
                <a:latin typeface="Scripter"/>
              </a:rPr>
              <a:t>: The </a:t>
            </a:r>
            <a:r>
              <a:rPr lang="en-US" sz="7800" spc="413" dirty="0" err="1">
                <a:solidFill>
                  <a:srgbClr val="542F0E"/>
                </a:solidFill>
                <a:latin typeface="Scripter"/>
              </a:rPr>
              <a:t>RecipeLab</a:t>
            </a:r>
            <a:endParaRPr lang="en-US" sz="7800" spc="413" dirty="0">
              <a:solidFill>
                <a:srgbClr val="542F0E"/>
              </a:solidFill>
              <a:latin typeface="Scripter"/>
            </a:endParaRPr>
          </a:p>
        </p:txBody>
      </p:sp>
      <p:sp>
        <p:nvSpPr>
          <p:cNvPr id="6" name="TextBox 6"/>
          <p:cNvSpPr txBox="1"/>
          <p:nvPr/>
        </p:nvSpPr>
        <p:spPr>
          <a:xfrm>
            <a:off x="11773202" y="6722670"/>
            <a:ext cx="5673749" cy="830164"/>
          </a:xfrm>
          <a:prstGeom prst="rect">
            <a:avLst/>
          </a:prstGeom>
        </p:spPr>
        <p:txBody>
          <a:bodyPr lIns="0" tIns="0" rIns="0" bIns="0" rtlCol="0" anchor="t">
            <a:spAutoFit/>
          </a:bodyPr>
          <a:lstStyle/>
          <a:p>
            <a:pPr algn="ctr">
              <a:lnSpc>
                <a:spcPts val="3440"/>
              </a:lnSpc>
            </a:pPr>
            <a:r>
              <a:rPr lang="en-US" sz="2457" dirty="0">
                <a:solidFill>
                  <a:srgbClr val="542F0E"/>
                </a:solidFill>
                <a:latin typeface="Lato"/>
              </a:rPr>
              <a:t>An app designed to generate recipes tailored to your demand</a:t>
            </a:r>
          </a:p>
        </p:txBody>
      </p:sp>
      <p:sp>
        <p:nvSpPr>
          <p:cNvPr id="7" name="TextBox 6">
            <a:extLst>
              <a:ext uri="{FF2B5EF4-FFF2-40B4-BE49-F238E27FC236}">
                <a16:creationId xmlns:a16="http://schemas.microsoft.com/office/drawing/2014/main" id="{59090684-6BEA-9DC2-0BE7-F9D9C25A8BD4}"/>
              </a:ext>
            </a:extLst>
          </p:cNvPr>
          <p:cNvSpPr txBox="1"/>
          <p:nvPr/>
        </p:nvSpPr>
        <p:spPr>
          <a:xfrm>
            <a:off x="14138251" y="9639300"/>
            <a:ext cx="5673749" cy="394147"/>
          </a:xfrm>
          <a:prstGeom prst="rect">
            <a:avLst/>
          </a:prstGeom>
        </p:spPr>
        <p:txBody>
          <a:bodyPr lIns="0" tIns="0" rIns="0" bIns="0" rtlCol="0" anchor="t">
            <a:spAutoFit/>
          </a:bodyPr>
          <a:lstStyle/>
          <a:p>
            <a:pPr algn="ctr">
              <a:lnSpc>
                <a:spcPts val="3440"/>
              </a:lnSpc>
            </a:pPr>
            <a:r>
              <a:rPr lang="en-US" sz="2457" b="1" dirty="0">
                <a:solidFill>
                  <a:srgbClr val="542F0E"/>
                </a:solidFill>
                <a:latin typeface="Lato"/>
              </a:rPr>
              <a:t>Arya </a:t>
            </a:r>
            <a:r>
              <a:rPr lang="en-US" sz="2457" b="1" dirty="0" err="1">
                <a:solidFill>
                  <a:srgbClr val="542F0E"/>
                </a:solidFill>
                <a:latin typeface="Lato"/>
              </a:rPr>
              <a:t>Sheth</a:t>
            </a:r>
            <a:endParaRPr lang="en-US" sz="2457" b="1" dirty="0">
              <a:solidFill>
                <a:srgbClr val="542F0E"/>
              </a:solidFill>
              <a:latin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561C0200-2E63-C178-AA6A-BA83E224F5A0}"/>
              </a:ext>
            </a:extLst>
          </p:cNvPr>
          <p:cNvGrpSpPr/>
          <p:nvPr/>
        </p:nvGrpSpPr>
        <p:grpSpPr>
          <a:xfrm>
            <a:off x="10922427" y="-190500"/>
            <a:ext cx="7365573" cy="11125200"/>
            <a:chOff x="0" y="0"/>
            <a:chExt cx="9820763" cy="2743200"/>
          </a:xfrm>
        </p:grpSpPr>
        <p:sp>
          <p:nvSpPr>
            <p:cNvPr id="14" name="AutoShape 5">
              <a:extLst>
                <a:ext uri="{FF2B5EF4-FFF2-40B4-BE49-F238E27FC236}">
                  <a16:creationId xmlns:a16="http://schemas.microsoft.com/office/drawing/2014/main" id="{C50586A3-9B3D-F890-FBFD-C785BFFDF486}"/>
                </a:ext>
              </a:extLst>
            </p:cNvPr>
            <p:cNvSpPr/>
            <p:nvPr/>
          </p:nvSpPr>
          <p:spPr>
            <a:xfrm>
              <a:off x="0" y="0"/>
              <a:ext cx="9820763" cy="2743200"/>
            </a:xfrm>
            <a:prstGeom prst="rect">
              <a:avLst/>
            </a:prstGeom>
            <a:solidFill>
              <a:srgbClr val="A39789"/>
            </a:solidFill>
          </p:spPr>
        </p:sp>
      </p:grpSp>
      <p:grpSp>
        <p:nvGrpSpPr>
          <p:cNvPr id="4" name="Group 4"/>
          <p:cNvGrpSpPr/>
          <p:nvPr/>
        </p:nvGrpSpPr>
        <p:grpSpPr>
          <a:xfrm>
            <a:off x="10285439" y="534942"/>
            <a:ext cx="6973861" cy="4474626"/>
            <a:chOff x="0" y="0"/>
            <a:chExt cx="8571964" cy="5966167"/>
          </a:xfrm>
        </p:grpSpPr>
        <p:pic>
          <p:nvPicPr>
            <p:cNvPr id="5" name="Picture 5"/>
            <p:cNvPicPr>
              <a:picLocks noChangeAspect="1"/>
            </p:cNvPicPr>
            <p:nvPr/>
          </p:nvPicPr>
          <p:blipFill>
            <a:blip r:embed="rId2"/>
            <a:srcRect l="19399" t="22027" r="3352" b="33750"/>
            <a:stretch>
              <a:fillRect/>
            </a:stretch>
          </p:blipFill>
          <p:spPr>
            <a:xfrm>
              <a:off x="0" y="0"/>
              <a:ext cx="8571964" cy="5966167"/>
            </a:xfrm>
            <a:prstGeom prst="rect">
              <a:avLst/>
            </a:prstGeom>
          </p:spPr>
        </p:pic>
      </p:grpSp>
      <p:grpSp>
        <p:nvGrpSpPr>
          <p:cNvPr id="6" name="Group 6"/>
          <p:cNvGrpSpPr/>
          <p:nvPr/>
        </p:nvGrpSpPr>
        <p:grpSpPr>
          <a:xfrm>
            <a:off x="10285439" y="5277432"/>
            <a:ext cx="6973861" cy="4474626"/>
            <a:chOff x="0" y="0"/>
            <a:chExt cx="8571964" cy="5966167"/>
          </a:xfrm>
        </p:grpSpPr>
        <p:pic>
          <p:nvPicPr>
            <p:cNvPr id="7" name="Picture 7"/>
            <p:cNvPicPr>
              <a:picLocks noChangeAspect="1"/>
            </p:cNvPicPr>
            <p:nvPr/>
          </p:nvPicPr>
          <p:blipFill>
            <a:blip r:embed="rId3"/>
            <a:srcRect t="30408" b="17390"/>
            <a:stretch>
              <a:fillRect/>
            </a:stretch>
          </p:blipFill>
          <p:spPr>
            <a:xfrm>
              <a:off x="0" y="0"/>
              <a:ext cx="8571964" cy="5966167"/>
            </a:xfrm>
            <a:prstGeom prst="rect">
              <a:avLst/>
            </a:prstGeom>
          </p:spPr>
        </p:pic>
      </p:grpSp>
      <p:sp>
        <p:nvSpPr>
          <p:cNvPr id="8" name="Freeform 8"/>
          <p:cNvSpPr/>
          <p:nvPr/>
        </p:nvSpPr>
        <p:spPr>
          <a:xfrm>
            <a:off x="0" y="0"/>
            <a:ext cx="11321558" cy="12918791"/>
          </a:xfrm>
          <a:custGeom>
            <a:avLst/>
            <a:gdLst/>
            <a:ahLst/>
            <a:cxnLst/>
            <a:rect l="l" t="t" r="r" b="b"/>
            <a:pathLst>
              <a:path w="11321558" h="12918791">
                <a:moveTo>
                  <a:pt x="0" y="0"/>
                </a:moveTo>
                <a:lnTo>
                  <a:pt x="11321558" y="0"/>
                </a:lnTo>
                <a:lnTo>
                  <a:pt x="11321558" y="12918791"/>
                </a:lnTo>
                <a:lnTo>
                  <a:pt x="0" y="12918791"/>
                </a:lnTo>
                <a:lnTo>
                  <a:pt x="0" y="0"/>
                </a:lnTo>
                <a:close/>
              </a:path>
            </a:pathLst>
          </a:custGeom>
          <a:blipFill>
            <a:blip r:embed="rId4">
              <a:alphaModFix amt="8999"/>
              <a:extLst>
                <a:ext uri="{96DAC541-7B7A-43D3-8B79-37D633B846F1}">
                  <asvg:svgBlip xmlns:asvg="http://schemas.microsoft.com/office/drawing/2016/SVG/main" r:embed="rId5"/>
                </a:ext>
              </a:extLst>
            </a:blip>
            <a:stretch>
              <a:fillRect/>
            </a:stretch>
          </a:blipFill>
        </p:spPr>
      </p:sp>
      <p:sp>
        <p:nvSpPr>
          <p:cNvPr id="9" name="Freeform 9"/>
          <p:cNvSpPr/>
          <p:nvPr/>
        </p:nvSpPr>
        <p:spPr>
          <a:xfrm rot="-5054589">
            <a:off x="7877300" y="-266173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5298836" y="8620205"/>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825049" y="1628244"/>
            <a:ext cx="6642703" cy="3000821"/>
          </a:xfrm>
          <a:prstGeom prst="rect">
            <a:avLst/>
          </a:prstGeom>
        </p:spPr>
        <p:txBody>
          <a:bodyPr lIns="0" tIns="0" rIns="0" bIns="0" rtlCol="0" anchor="t">
            <a:spAutoFit/>
          </a:bodyPr>
          <a:lstStyle/>
          <a:p>
            <a:pPr algn="ctr">
              <a:lnSpc>
                <a:spcPts val="11695"/>
              </a:lnSpc>
            </a:pPr>
            <a:r>
              <a:rPr lang="en-US" sz="11695" spc="280" dirty="0">
                <a:solidFill>
                  <a:srgbClr val="542F0E"/>
                </a:solidFill>
                <a:latin typeface="Scripter"/>
              </a:rPr>
              <a:t>Table of</a:t>
            </a:r>
          </a:p>
          <a:p>
            <a:pPr algn="ctr">
              <a:lnSpc>
                <a:spcPts val="11695"/>
              </a:lnSpc>
            </a:pPr>
            <a:r>
              <a:rPr lang="en-US" sz="11695" spc="280" dirty="0">
                <a:solidFill>
                  <a:srgbClr val="542F0E"/>
                </a:solidFill>
                <a:latin typeface="Scripter"/>
              </a:rPr>
              <a:t>Contents</a:t>
            </a:r>
          </a:p>
        </p:txBody>
      </p:sp>
      <p:sp>
        <p:nvSpPr>
          <p:cNvPr id="12" name="TextBox 12"/>
          <p:cNvSpPr txBox="1"/>
          <p:nvPr/>
        </p:nvSpPr>
        <p:spPr>
          <a:xfrm>
            <a:off x="1646575" y="5000625"/>
            <a:ext cx="8488025" cy="3882281"/>
          </a:xfrm>
          <a:prstGeom prst="rect">
            <a:avLst/>
          </a:prstGeom>
        </p:spPr>
        <p:txBody>
          <a:bodyPr wrap="square" lIns="0" tIns="0" rIns="0" bIns="0" rtlCol="0" anchor="t">
            <a:spAutoFit/>
          </a:bodyPr>
          <a:lstStyle/>
          <a:p>
            <a:pPr marL="835060" lvl="1" indent="-417530">
              <a:lnSpc>
                <a:spcPts val="6188"/>
              </a:lnSpc>
              <a:buFont typeface="Arial"/>
              <a:buChar char="•"/>
            </a:pPr>
            <a:r>
              <a:rPr lang="en-US" sz="3867" dirty="0">
                <a:solidFill>
                  <a:srgbClr val="8B795F"/>
                </a:solidFill>
                <a:latin typeface="Lato"/>
              </a:rPr>
              <a:t>Business case</a:t>
            </a:r>
          </a:p>
          <a:p>
            <a:pPr marL="835060" lvl="1" indent="-417530">
              <a:lnSpc>
                <a:spcPts val="6188"/>
              </a:lnSpc>
              <a:buFont typeface="Arial"/>
              <a:buChar char="•"/>
            </a:pPr>
            <a:r>
              <a:rPr lang="en-US" sz="3867" dirty="0">
                <a:solidFill>
                  <a:srgbClr val="8B795F"/>
                </a:solidFill>
                <a:latin typeface="Lato"/>
              </a:rPr>
              <a:t>About </a:t>
            </a:r>
            <a:r>
              <a:rPr lang="en-US" sz="3867" dirty="0" err="1">
                <a:solidFill>
                  <a:srgbClr val="8B795F"/>
                </a:solidFill>
                <a:latin typeface="Lato"/>
              </a:rPr>
              <a:t>FlavorFusion</a:t>
            </a:r>
            <a:endParaRPr lang="en-US" sz="3867" dirty="0">
              <a:solidFill>
                <a:srgbClr val="8B795F"/>
              </a:solidFill>
              <a:latin typeface="Lato"/>
            </a:endParaRPr>
          </a:p>
          <a:p>
            <a:pPr marL="835060" lvl="1" indent="-417530">
              <a:lnSpc>
                <a:spcPts val="6188"/>
              </a:lnSpc>
              <a:buFont typeface="Arial"/>
              <a:buChar char="•"/>
            </a:pPr>
            <a:r>
              <a:rPr lang="en-US" sz="3867" dirty="0">
                <a:solidFill>
                  <a:srgbClr val="8B795F"/>
                </a:solidFill>
                <a:latin typeface="Lato"/>
              </a:rPr>
              <a:t>Product features</a:t>
            </a:r>
          </a:p>
          <a:p>
            <a:pPr marL="835060" lvl="1" indent="-417530">
              <a:lnSpc>
                <a:spcPts val="6188"/>
              </a:lnSpc>
              <a:buFont typeface="Arial"/>
              <a:buChar char="•"/>
            </a:pPr>
            <a:r>
              <a:rPr lang="en-US" sz="3867" dirty="0">
                <a:solidFill>
                  <a:srgbClr val="8B795F"/>
                </a:solidFill>
                <a:latin typeface="Lato"/>
              </a:rPr>
              <a:t>About the Data</a:t>
            </a:r>
          </a:p>
          <a:p>
            <a:pPr marL="835060" lvl="1" indent="-417530">
              <a:lnSpc>
                <a:spcPts val="6188"/>
              </a:lnSpc>
              <a:buFont typeface="Arial"/>
              <a:buChar char="•"/>
            </a:pPr>
            <a:r>
              <a:rPr lang="en-US" sz="3867" dirty="0">
                <a:solidFill>
                  <a:srgbClr val="8B795F"/>
                </a:solidFill>
                <a:latin typeface="Lato"/>
              </a:rPr>
              <a:t>Future plans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70661A6-0EFF-2B0B-F3D6-D97219AB941C}"/>
              </a:ext>
            </a:extLst>
          </p:cNvPr>
          <p:cNvGrpSpPr/>
          <p:nvPr/>
        </p:nvGrpSpPr>
        <p:grpSpPr>
          <a:xfrm>
            <a:off x="0" y="-800100"/>
            <a:ext cx="5838849" cy="13106400"/>
            <a:chOff x="0" y="0"/>
            <a:chExt cx="6515077" cy="5207318"/>
          </a:xfrm>
        </p:grpSpPr>
        <p:sp>
          <p:nvSpPr>
            <p:cNvPr id="10" name="AutoShape 6">
              <a:extLst>
                <a:ext uri="{FF2B5EF4-FFF2-40B4-BE49-F238E27FC236}">
                  <a16:creationId xmlns:a16="http://schemas.microsoft.com/office/drawing/2014/main" id="{628E4DB3-1162-0F47-EA86-E47B040AD528}"/>
                </a:ext>
              </a:extLst>
            </p:cNvPr>
            <p:cNvSpPr/>
            <p:nvPr/>
          </p:nvSpPr>
          <p:spPr>
            <a:xfrm>
              <a:off x="0" y="0"/>
              <a:ext cx="6515077" cy="5207318"/>
            </a:xfrm>
            <a:prstGeom prst="rect">
              <a:avLst/>
            </a:prstGeom>
            <a:solidFill>
              <a:srgbClr val="A19386"/>
            </a:solidFill>
          </p:spPr>
        </p:sp>
      </p:grpSp>
      <p:grpSp>
        <p:nvGrpSpPr>
          <p:cNvPr id="4" name="Group 4"/>
          <p:cNvGrpSpPr/>
          <p:nvPr/>
        </p:nvGrpSpPr>
        <p:grpSpPr>
          <a:xfrm>
            <a:off x="-457200" y="942300"/>
            <a:ext cx="7696643" cy="8402400"/>
            <a:chOff x="0" y="0"/>
            <a:chExt cx="10262191" cy="11205241"/>
          </a:xfrm>
        </p:grpSpPr>
        <p:pic>
          <p:nvPicPr>
            <p:cNvPr id="5" name="Picture 5"/>
            <p:cNvPicPr>
              <a:picLocks noChangeAspect="1"/>
            </p:cNvPicPr>
            <p:nvPr/>
          </p:nvPicPr>
          <p:blipFill>
            <a:blip r:embed="rId3"/>
            <a:srcRect l="35087" t="37642" b="2554"/>
            <a:stretch>
              <a:fillRect/>
            </a:stretch>
          </p:blipFill>
          <p:spPr>
            <a:xfrm>
              <a:off x="0" y="0"/>
              <a:ext cx="10262191" cy="11205241"/>
            </a:xfrm>
            <a:prstGeom prst="rect">
              <a:avLst/>
            </a:prstGeom>
          </p:spPr>
        </p:pic>
      </p:grpSp>
      <p:sp>
        <p:nvSpPr>
          <p:cNvPr id="7" name="Freeform 7"/>
          <p:cNvSpPr/>
          <p:nvPr/>
        </p:nvSpPr>
        <p:spPr>
          <a:xfrm>
            <a:off x="15839341" y="5143500"/>
            <a:ext cx="5750604" cy="6481213"/>
          </a:xfrm>
          <a:custGeom>
            <a:avLst/>
            <a:gdLst/>
            <a:ahLst/>
            <a:cxnLst/>
            <a:rect l="l" t="t" r="r" b="b"/>
            <a:pathLst>
              <a:path w="5750604" h="6481213">
                <a:moveTo>
                  <a:pt x="0" y="0"/>
                </a:moveTo>
                <a:lnTo>
                  <a:pt x="5750603" y="0"/>
                </a:lnTo>
                <a:lnTo>
                  <a:pt x="5750603" y="6481213"/>
                </a:lnTo>
                <a:lnTo>
                  <a:pt x="0" y="6481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7924800" y="904605"/>
            <a:ext cx="9372600" cy="1576970"/>
          </a:xfrm>
          <a:prstGeom prst="rect">
            <a:avLst/>
          </a:prstGeom>
        </p:spPr>
        <p:txBody>
          <a:bodyPr wrap="square" lIns="0" tIns="0" rIns="0" bIns="0" rtlCol="0" anchor="t">
            <a:spAutoFit/>
          </a:bodyPr>
          <a:lstStyle/>
          <a:p>
            <a:pPr algn="ctr">
              <a:lnSpc>
                <a:spcPts val="12653"/>
              </a:lnSpc>
            </a:pPr>
            <a:r>
              <a:rPr lang="en-US" sz="10500" spc="303" dirty="0" err="1">
                <a:solidFill>
                  <a:srgbClr val="542F0E"/>
                </a:solidFill>
                <a:latin typeface="Scripter"/>
              </a:rPr>
              <a:t>BusinessCase</a:t>
            </a:r>
            <a:endParaRPr lang="en-US" sz="10500" spc="303" dirty="0">
              <a:solidFill>
                <a:srgbClr val="542F0E"/>
              </a:solidFill>
              <a:latin typeface="Scripter"/>
            </a:endParaRPr>
          </a:p>
        </p:txBody>
      </p:sp>
      <p:sp>
        <p:nvSpPr>
          <p:cNvPr id="9" name="TextBox 9"/>
          <p:cNvSpPr txBox="1"/>
          <p:nvPr/>
        </p:nvSpPr>
        <p:spPr>
          <a:xfrm>
            <a:off x="7924800" y="2909769"/>
            <a:ext cx="9220200" cy="6467668"/>
          </a:xfrm>
          <a:prstGeom prst="rect">
            <a:avLst/>
          </a:prstGeom>
        </p:spPr>
        <p:txBody>
          <a:bodyPr wrap="square" lIns="0" tIns="0" rIns="0" bIns="0" rtlCol="0" anchor="t">
            <a:spAutoFit/>
          </a:bodyPr>
          <a:lstStyle/>
          <a:p>
            <a:pPr>
              <a:lnSpc>
                <a:spcPts val="3881"/>
              </a:lnSpc>
            </a:pPr>
            <a:r>
              <a:rPr lang="en-GB" sz="2800" b="1" i="0" dirty="0">
                <a:solidFill>
                  <a:srgbClr val="7F655A"/>
                </a:solidFill>
                <a:effectLst/>
                <a:latin typeface="Söhne"/>
              </a:rPr>
              <a:t>Problem Statement: </a:t>
            </a:r>
            <a:r>
              <a:rPr lang="en-GB" sz="2800" b="0" i="0" dirty="0">
                <a:solidFill>
                  <a:srgbClr val="8B795F"/>
                </a:solidFill>
                <a:effectLst/>
                <a:latin typeface="Söhne"/>
              </a:rPr>
              <a:t>The dilemma from using the recipe suggestion apps presents a choice between perusing through recipe collections, identifying an appropriate recipe that maximally utilizes available ingredients, and subsequently procuring the missing components, or alternatively resorting to food delivery services. The latter option, however, might not align with personal nutritional goals</a:t>
            </a:r>
          </a:p>
          <a:p>
            <a:pPr>
              <a:lnSpc>
                <a:spcPts val="3881"/>
              </a:lnSpc>
            </a:pPr>
            <a:endParaRPr lang="en-GB" sz="2800" b="0" i="0" dirty="0">
              <a:solidFill>
                <a:srgbClr val="8B795F"/>
              </a:solidFill>
              <a:effectLst/>
              <a:latin typeface="Söhne"/>
            </a:endParaRPr>
          </a:p>
          <a:p>
            <a:pPr>
              <a:lnSpc>
                <a:spcPts val="3881"/>
              </a:lnSpc>
            </a:pPr>
            <a:r>
              <a:rPr lang="en-GB" sz="2800" b="1" i="0" dirty="0">
                <a:solidFill>
                  <a:srgbClr val="7F655A"/>
                </a:solidFill>
                <a:effectLst/>
                <a:latin typeface="Söhne"/>
              </a:rPr>
              <a:t>Existing Solutions:</a:t>
            </a:r>
            <a:r>
              <a:rPr lang="en-GB" sz="2800" b="0" i="0" dirty="0">
                <a:solidFill>
                  <a:srgbClr val="7F655A"/>
                </a:solidFill>
                <a:effectLst/>
                <a:latin typeface="Söhne"/>
              </a:rPr>
              <a:t> </a:t>
            </a:r>
            <a:r>
              <a:rPr lang="en-GB" sz="2800" b="0" i="0" dirty="0">
                <a:solidFill>
                  <a:srgbClr val="8B795F"/>
                </a:solidFill>
                <a:effectLst/>
                <a:latin typeface="Söhne"/>
              </a:rPr>
              <a:t>Presently, platforms such as </a:t>
            </a:r>
            <a:r>
              <a:rPr lang="en-GB" sz="2800" b="0" i="0" dirty="0" err="1">
                <a:solidFill>
                  <a:srgbClr val="8B795F"/>
                </a:solidFill>
                <a:effectLst/>
                <a:latin typeface="Söhne"/>
              </a:rPr>
              <a:t>Supercook</a:t>
            </a:r>
            <a:r>
              <a:rPr lang="en-GB" sz="2800" b="0" i="0" dirty="0">
                <a:solidFill>
                  <a:srgbClr val="8B795F"/>
                </a:solidFill>
                <a:effectLst/>
                <a:latin typeface="Söhne"/>
              </a:rPr>
              <a:t> exist, which allow users to input available ingredients and generate compatible recipes. Nevertheless, these solutions are deficient in providing comprehensive nutritional insights such as protein content and calorie counts.</a:t>
            </a:r>
            <a:endParaRPr lang="en-US" sz="2772" dirty="0">
              <a:solidFill>
                <a:srgbClr val="8B795F"/>
              </a:solidFill>
              <a:latin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2438400" y="-2019300"/>
            <a:ext cx="6784203" cy="6784203"/>
          </a:xfrm>
          <a:custGeom>
            <a:avLst/>
            <a:gdLst/>
            <a:ahLst/>
            <a:cxnLst/>
            <a:rect l="l" t="t" r="r" b="b"/>
            <a:pathLst>
              <a:path w="6784203" h="6784203">
                <a:moveTo>
                  <a:pt x="0" y="0"/>
                </a:moveTo>
                <a:lnTo>
                  <a:pt x="6784203" y="0"/>
                </a:lnTo>
                <a:lnTo>
                  <a:pt x="6784203" y="6784203"/>
                </a:lnTo>
                <a:lnTo>
                  <a:pt x="0" y="6784203"/>
                </a:lnTo>
                <a:lnTo>
                  <a:pt x="0" y="0"/>
                </a:lnTo>
                <a:close/>
              </a:path>
            </a:pathLst>
          </a:custGeom>
          <a:blipFill dpi="0" rotWithShape="1">
            <a:blip r:embed="rId3">
              <a:alphaModFix amt="26000"/>
              <a:extLst>
                <a:ext uri="{96DAC541-7B7A-43D3-8B79-37D633B846F1}">
                  <asvg:svgBlip xmlns:asvg="http://schemas.microsoft.com/office/drawing/2016/SVG/main" r:embed="rId4"/>
                </a:ext>
              </a:extLst>
            </a:blip>
            <a:srcRect/>
            <a:stretch>
              <a:fillRect/>
            </a:stretch>
          </a:blipFill>
        </p:spPr>
      </p:sp>
      <p:grpSp>
        <p:nvGrpSpPr>
          <p:cNvPr id="4" name="Group 4"/>
          <p:cNvGrpSpPr/>
          <p:nvPr/>
        </p:nvGrpSpPr>
        <p:grpSpPr>
          <a:xfrm>
            <a:off x="10922427" y="-190500"/>
            <a:ext cx="7365573" cy="11125200"/>
            <a:chOff x="0" y="0"/>
            <a:chExt cx="9820763" cy="2743200"/>
          </a:xfrm>
        </p:grpSpPr>
        <p:sp>
          <p:nvSpPr>
            <p:cNvPr id="5" name="AutoShape 5"/>
            <p:cNvSpPr/>
            <p:nvPr/>
          </p:nvSpPr>
          <p:spPr>
            <a:xfrm>
              <a:off x="0" y="0"/>
              <a:ext cx="9820763" cy="2743200"/>
            </a:xfrm>
            <a:prstGeom prst="rect">
              <a:avLst/>
            </a:prstGeom>
            <a:solidFill>
              <a:srgbClr val="A39789"/>
            </a:solidFill>
          </p:spPr>
        </p:sp>
      </p:grpSp>
      <p:sp>
        <p:nvSpPr>
          <p:cNvPr id="11" name="Freeform 11"/>
          <p:cNvSpPr/>
          <p:nvPr/>
        </p:nvSpPr>
        <p:spPr>
          <a:xfrm>
            <a:off x="8726782" y="7897279"/>
            <a:ext cx="5546912" cy="4114800"/>
          </a:xfrm>
          <a:custGeom>
            <a:avLst/>
            <a:gdLst/>
            <a:ahLst/>
            <a:cxnLst/>
            <a:rect l="l" t="t" r="r" b="b"/>
            <a:pathLst>
              <a:path w="5546912" h="4114800">
                <a:moveTo>
                  <a:pt x="0" y="0"/>
                </a:moveTo>
                <a:lnTo>
                  <a:pt x="5546912" y="0"/>
                </a:lnTo>
                <a:lnTo>
                  <a:pt x="55469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483232" y="601286"/>
            <a:ext cx="10515599" cy="1628651"/>
          </a:xfrm>
          <a:prstGeom prst="rect">
            <a:avLst/>
          </a:prstGeom>
        </p:spPr>
        <p:txBody>
          <a:bodyPr wrap="square" lIns="0" tIns="0" rIns="0" bIns="0" rtlCol="0" anchor="t">
            <a:spAutoFit/>
          </a:bodyPr>
          <a:lstStyle/>
          <a:p>
            <a:pPr algn="ctr">
              <a:lnSpc>
                <a:spcPts val="12653"/>
              </a:lnSpc>
            </a:pPr>
            <a:r>
              <a:rPr lang="en-US" sz="12653" spc="303" dirty="0" err="1">
                <a:solidFill>
                  <a:srgbClr val="542F0E"/>
                </a:solidFill>
                <a:latin typeface="Scripter"/>
              </a:rPr>
              <a:t>FlavorFusion</a:t>
            </a:r>
            <a:endParaRPr lang="en-US" sz="12653" spc="303" dirty="0">
              <a:solidFill>
                <a:srgbClr val="542F0E"/>
              </a:solidFill>
              <a:latin typeface="Scripter"/>
            </a:endParaRPr>
          </a:p>
        </p:txBody>
      </p:sp>
      <p:sp>
        <p:nvSpPr>
          <p:cNvPr id="15" name="TextBox 15"/>
          <p:cNvSpPr txBox="1"/>
          <p:nvPr/>
        </p:nvSpPr>
        <p:spPr>
          <a:xfrm>
            <a:off x="559432" y="2936775"/>
            <a:ext cx="9906000" cy="5170646"/>
          </a:xfrm>
          <a:prstGeom prst="rect">
            <a:avLst/>
          </a:prstGeom>
        </p:spPr>
        <p:txBody>
          <a:bodyPr wrap="square" lIns="0" tIns="0" rIns="0" bIns="0" rtlCol="0" anchor="t">
            <a:spAutoFit/>
          </a:bodyPr>
          <a:lstStyle/>
          <a:p>
            <a:pPr algn="l">
              <a:buFont typeface="Arial" panose="020B0604020202020204" pitchFamily="34" charset="0"/>
              <a:buChar char="•"/>
            </a:pPr>
            <a:r>
              <a:rPr lang="en-GB" sz="2800" b="1" i="0" dirty="0">
                <a:solidFill>
                  <a:srgbClr val="7F655A"/>
                </a:solidFill>
                <a:effectLst/>
                <a:latin typeface="Söhne"/>
              </a:rPr>
              <a:t>Gives you exactly what you asked for : </a:t>
            </a:r>
            <a:r>
              <a:rPr lang="en-GB" sz="2800" dirty="0">
                <a:solidFill>
                  <a:srgbClr val="8B795F"/>
                </a:solidFill>
                <a:latin typeface="Söhne"/>
              </a:rPr>
              <a:t>Provides the recipes based on the inputs of users</a:t>
            </a:r>
          </a:p>
          <a:p>
            <a:pPr algn="l">
              <a:buFont typeface="Arial" panose="020B0604020202020204" pitchFamily="34" charset="0"/>
              <a:buChar char="•"/>
            </a:pPr>
            <a:endParaRPr lang="en-GB" sz="2800" dirty="0">
              <a:solidFill>
                <a:srgbClr val="8B795F"/>
              </a:solidFill>
              <a:latin typeface="Söhne"/>
            </a:endParaRPr>
          </a:p>
          <a:p>
            <a:pPr algn="l">
              <a:buFont typeface="Arial" panose="020B0604020202020204" pitchFamily="34" charset="0"/>
              <a:buChar char="•"/>
            </a:pPr>
            <a:r>
              <a:rPr lang="en-GB" sz="2800" b="1" i="0" dirty="0">
                <a:solidFill>
                  <a:srgbClr val="7F655A"/>
                </a:solidFill>
                <a:effectLst/>
                <a:latin typeface="Söhne"/>
              </a:rPr>
              <a:t>Reduced Food Waste</a:t>
            </a:r>
            <a:r>
              <a:rPr lang="en-GB" sz="2800" b="1" i="0" dirty="0">
                <a:solidFill>
                  <a:srgbClr val="8B795F"/>
                </a:solidFill>
                <a:effectLst/>
                <a:latin typeface="Söhne"/>
              </a:rPr>
              <a:t>:</a:t>
            </a:r>
            <a:r>
              <a:rPr lang="en-GB" sz="2800" b="0" i="0" dirty="0">
                <a:solidFill>
                  <a:srgbClr val="8B795F"/>
                </a:solidFill>
                <a:effectLst/>
                <a:latin typeface="Söhne"/>
              </a:rPr>
              <a:t> </a:t>
            </a:r>
            <a:r>
              <a:rPr lang="en-GB" sz="2800" b="0" i="0" dirty="0" err="1">
                <a:solidFill>
                  <a:srgbClr val="8B795F"/>
                </a:solidFill>
                <a:effectLst/>
                <a:latin typeface="Söhne"/>
              </a:rPr>
              <a:t>FlavorFusion's</a:t>
            </a:r>
            <a:r>
              <a:rPr lang="en-GB" sz="2800" b="0" i="0" dirty="0">
                <a:solidFill>
                  <a:srgbClr val="8B795F"/>
                </a:solidFill>
                <a:effectLst/>
                <a:latin typeface="Söhne"/>
              </a:rPr>
              <a:t> emphasis on utilizing available ingredients reduces food waste, contributing to sustainability efforts</a:t>
            </a:r>
          </a:p>
          <a:p>
            <a:pPr algn="l"/>
            <a:endParaRPr lang="en-GB" sz="2800" b="0" i="0" dirty="0">
              <a:solidFill>
                <a:srgbClr val="8B795F"/>
              </a:solidFill>
              <a:effectLst/>
              <a:latin typeface="Söhne"/>
            </a:endParaRPr>
          </a:p>
          <a:p>
            <a:pPr algn="l">
              <a:buFont typeface="Arial" panose="020B0604020202020204" pitchFamily="34" charset="0"/>
              <a:buChar char="•"/>
            </a:pPr>
            <a:r>
              <a:rPr lang="en-GB" sz="2800" b="1" i="0" dirty="0">
                <a:solidFill>
                  <a:srgbClr val="7F655A"/>
                </a:solidFill>
                <a:effectLst/>
                <a:latin typeface="Söhne"/>
              </a:rPr>
              <a:t>Informed Choices</a:t>
            </a:r>
            <a:r>
              <a:rPr lang="en-GB" sz="2800" b="1" i="0" dirty="0">
                <a:solidFill>
                  <a:srgbClr val="8B795F"/>
                </a:solidFill>
                <a:effectLst/>
                <a:latin typeface="Söhne"/>
              </a:rPr>
              <a:t>:</a:t>
            </a:r>
            <a:r>
              <a:rPr lang="en-GB" sz="2800" b="0" i="0" dirty="0">
                <a:solidFill>
                  <a:srgbClr val="8B795F"/>
                </a:solidFill>
                <a:effectLst/>
                <a:latin typeface="Söhne"/>
              </a:rPr>
              <a:t> Users can make informed decisions that align with their nutritional objectives, facilitating healthier eating habits</a:t>
            </a:r>
          </a:p>
          <a:p>
            <a:pPr algn="l"/>
            <a:endParaRPr lang="en-GB" sz="2800" b="0" i="0" dirty="0">
              <a:solidFill>
                <a:srgbClr val="8B795F"/>
              </a:solidFill>
              <a:effectLst/>
              <a:latin typeface="Söhne"/>
            </a:endParaRPr>
          </a:p>
          <a:p>
            <a:pPr algn="l">
              <a:buFont typeface="Arial" panose="020B0604020202020204" pitchFamily="34" charset="0"/>
              <a:buChar char="•"/>
            </a:pPr>
            <a:r>
              <a:rPr lang="en-GB" sz="2800" b="1" i="0" dirty="0">
                <a:solidFill>
                  <a:srgbClr val="7F655A"/>
                </a:solidFill>
                <a:effectLst/>
                <a:latin typeface="Söhne"/>
              </a:rPr>
              <a:t>Enhanced User Experience</a:t>
            </a:r>
            <a:r>
              <a:rPr lang="en-GB" sz="2800" b="1" i="0" dirty="0">
                <a:solidFill>
                  <a:srgbClr val="8B795F"/>
                </a:solidFill>
                <a:effectLst/>
                <a:latin typeface="Söhne"/>
              </a:rPr>
              <a:t>:</a:t>
            </a:r>
            <a:r>
              <a:rPr lang="en-GB" sz="2800" b="0" i="0" dirty="0">
                <a:solidFill>
                  <a:srgbClr val="8B795F"/>
                </a:solidFill>
                <a:effectLst/>
                <a:latin typeface="Söhne"/>
              </a:rPr>
              <a:t> By combining recipe suggestions with comprehensive nutritional insights, </a:t>
            </a:r>
            <a:r>
              <a:rPr lang="en-GB" sz="2800" b="0" i="0" dirty="0" err="1">
                <a:solidFill>
                  <a:srgbClr val="8B795F"/>
                </a:solidFill>
                <a:effectLst/>
                <a:latin typeface="Söhne"/>
              </a:rPr>
              <a:t>FlavorFusion</a:t>
            </a:r>
            <a:r>
              <a:rPr lang="en-GB" sz="2800" b="0" i="0" dirty="0">
                <a:solidFill>
                  <a:srgbClr val="8B795F"/>
                </a:solidFill>
                <a:effectLst/>
                <a:latin typeface="Söhne"/>
              </a:rPr>
              <a:t> offers a comprehensive and user-friendly culinary solution</a:t>
            </a:r>
          </a:p>
        </p:txBody>
      </p:sp>
      <p:pic>
        <p:nvPicPr>
          <p:cNvPr id="6" name="Picture 5">
            <a:extLst>
              <a:ext uri="{FF2B5EF4-FFF2-40B4-BE49-F238E27FC236}">
                <a16:creationId xmlns:a16="http://schemas.microsoft.com/office/drawing/2014/main" id="{0342C012-39EC-0216-21DB-4D0F63EFC9E0}"/>
              </a:ext>
            </a:extLst>
          </p:cNvPr>
          <p:cNvPicPr>
            <a:picLocks noChangeAspect="1"/>
          </p:cNvPicPr>
          <p:nvPr/>
        </p:nvPicPr>
        <p:blipFill rotWithShape="1">
          <a:blip r:embed="rId7"/>
          <a:srcRect l="3944" r="1290"/>
          <a:stretch/>
        </p:blipFill>
        <p:spPr>
          <a:xfrm>
            <a:off x="10694032" y="783680"/>
            <a:ext cx="7822568" cy="2892513"/>
          </a:xfrm>
          <a:prstGeom prst="rect">
            <a:avLst/>
          </a:prstGeom>
        </p:spPr>
      </p:pic>
      <p:pic>
        <p:nvPicPr>
          <p:cNvPr id="16" name="Picture 15">
            <a:extLst>
              <a:ext uri="{FF2B5EF4-FFF2-40B4-BE49-F238E27FC236}">
                <a16:creationId xmlns:a16="http://schemas.microsoft.com/office/drawing/2014/main" id="{B7D230F8-1DE4-4E5D-EE51-C7F6F1AA072A}"/>
              </a:ext>
            </a:extLst>
          </p:cNvPr>
          <p:cNvPicPr>
            <a:picLocks noChangeAspect="1"/>
          </p:cNvPicPr>
          <p:nvPr/>
        </p:nvPicPr>
        <p:blipFill>
          <a:blip r:embed="rId8"/>
          <a:stretch>
            <a:fillRect/>
          </a:stretch>
        </p:blipFill>
        <p:spPr>
          <a:xfrm>
            <a:off x="10719013" y="3977534"/>
            <a:ext cx="7772400" cy="46138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11200" y="6326144"/>
            <a:ext cx="6784203" cy="6784203"/>
          </a:xfrm>
          <a:custGeom>
            <a:avLst/>
            <a:gdLst/>
            <a:ahLst/>
            <a:cxnLst/>
            <a:rect l="l" t="t" r="r" b="b"/>
            <a:pathLst>
              <a:path w="6784203" h="6784203">
                <a:moveTo>
                  <a:pt x="0" y="0"/>
                </a:moveTo>
                <a:lnTo>
                  <a:pt x="6784203" y="0"/>
                </a:lnTo>
                <a:lnTo>
                  <a:pt x="6784203" y="6784203"/>
                </a:lnTo>
                <a:lnTo>
                  <a:pt x="0" y="6784203"/>
                </a:lnTo>
                <a:lnTo>
                  <a:pt x="0" y="0"/>
                </a:lnTo>
                <a:close/>
              </a:path>
            </a:pathLst>
          </a:custGeom>
          <a:blipFill dpi="0" rotWithShape="1">
            <a:blip r:embed="rId3">
              <a:alphaModFix amt="19121"/>
              <a:extLst>
                <a:ext uri="{96DAC541-7B7A-43D3-8B79-37D633B846F1}">
                  <asvg:svgBlip xmlns:asvg="http://schemas.microsoft.com/office/drawing/2016/SVG/main" r:embed="rId4"/>
                </a:ext>
              </a:extLst>
            </a:blip>
            <a:srcRect/>
            <a:stretch>
              <a:fillRect/>
            </a:stretch>
          </a:blipFill>
        </p:spPr>
      </p:sp>
      <p:grpSp>
        <p:nvGrpSpPr>
          <p:cNvPr id="5" name="Group 5"/>
          <p:cNvGrpSpPr/>
          <p:nvPr/>
        </p:nvGrpSpPr>
        <p:grpSpPr>
          <a:xfrm>
            <a:off x="0" y="-800100"/>
            <a:ext cx="5838849" cy="13106400"/>
            <a:chOff x="0" y="0"/>
            <a:chExt cx="6515077" cy="5207318"/>
          </a:xfrm>
        </p:grpSpPr>
        <p:sp>
          <p:nvSpPr>
            <p:cNvPr id="6" name="AutoShape 6"/>
            <p:cNvSpPr/>
            <p:nvPr/>
          </p:nvSpPr>
          <p:spPr>
            <a:xfrm>
              <a:off x="0" y="0"/>
              <a:ext cx="6515077" cy="5207318"/>
            </a:xfrm>
            <a:prstGeom prst="rect">
              <a:avLst/>
            </a:prstGeom>
            <a:solidFill>
              <a:srgbClr val="A19386"/>
            </a:solidFill>
          </p:spPr>
        </p:sp>
      </p:grpSp>
      <p:sp>
        <p:nvSpPr>
          <p:cNvPr id="11" name="TextBox 11"/>
          <p:cNvSpPr txBox="1"/>
          <p:nvPr/>
        </p:nvSpPr>
        <p:spPr>
          <a:xfrm>
            <a:off x="1" y="1081315"/>
            <a:ext cx="5838848" cy="2462213"/>
          </a:xfrm>
          <a:prstGeom prst="rect">
            <a:avLst/>
          </a:prstGeom>
        </p:spPr>
        <p:txBody>
          <a:bodyPr wrap="square" lIns="0" tIns="0" rIns="0" bIns="0" rtlCol="0" anchor="t">
            <a:spAutoFit/>
          </a:bodyPr>
          <a:lstStyle/>
          <a:p>
            <a:pPr algn="ctr"/>
            <a:r>
              <a:rPr lang="en-US" sz="8000" spc="255" dirty="0">
                <a:solidFill>
                  <a:srgbClr val="FFFFFF"/>
                </a:solidFill>
                <a:latin typeface="Scripter"/>
              </a:rPr>
              <a:t>Product </a:t>
            </a:r>
          </a:p>
          <a:p>
            <a:pPr algn="ctr"/>
            <a:r>
              <a:rPr lang="en-US" sz="8000" spc="255" dirty="0">
                <a:solidFill>
                  <a:srgbClr val="FFFFFF"/>
                </a:solidFill>
                <a:latin typeface="Scripter"/>
              </a:rPr>
              <a:t>Features</a:t>
            </a:r>
          </a:p>
        </p:txBody>
      </p:sp>
      <p:grpSp>
        <p:nvGrpSpPr>
          <p:cNvPr id="14" name="Group 14"/>
          <p:cNvGrpSpPr/>
          <p:nvPr/>
        </p:nvGrpSpPr>
        <p:grpSpPr>
          <a:xfrm>
            <a:off x="465093" y="4614090"/>
            <a:ext cx="5838849" cy="5125996"/>
            <a:chOff x="0" y="0"/>
            <a:chExt cx="7785132" cy="6834661"/>
          </a:xfrm>
        </p:grpSpPr>
        <p:pic>
          <p:nvPicPr>
            <p:cNvPr id="15" name="Picture 15"/>
            <p:cNvPicPr>
              <a:picLocks noChangeAspect="1"/>
            </p:cNvPicPr>
            <p:nvPr/>
          </p:nvPicPr>
          <p:blipFill>
            <a:blip r:embed="rId5"/>
            <a:srcRect t="14883" b="14883"/>
            <a:stretch>
              <a:fillRect/>
            </a:stretch>
          </p:blipFill>
          <p:spPr>
            <a:xfrm>
              <a:off x="0" y="0"/>
              <a:ext cx="7785132" cy="6834661"/>
            </a:xfrm>
            <a:prstGeom prst="rect">
              <a:avLst/>
            </a:prstGeom>
          </p:spPr>
        </p:pic>
      </p:grpSp>
      <p:sp>
        <p:nvSpPr>
          <p:cNvPr id="16" name="Freeform 16"/>
          <p:cNvSpPr/>
          <p:nvPr/>
        </p:nvSpPr>
        <p:spPr>
          <a:xfrm rot="10090399">
            <a:off x="13972908" y="-971948"/>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dpi="0" rotWithShape="1">
            <a:blip r:embed="rId6">
              <a:alphaModFix amt="21983"/>
              <a:extLst>
                <a:ext uri="{96DAC541-7B7A-43D3-8B79-37D633B846F1}">
                  <asvg:svgBlip xmlns:asvg="http://schemas.microsoft.com/office/drawing/2016/SVG/main" r:embed="rId7"/>
                </a:ext>
              </a:extLst>
            </a:blip>
            <a:srcRect/>
            <a:stretch>
              <a:fillRect/>
            </a:stretch>
          </a:blipFill>
        </p:spPr>
      </p:sp>
      <p:sp>
        <p:nvSpPr>
          <p:cNvPr id="17" name="TextBox 15">
            <a:extLst>
              <a:ext uri="{FF2B5EF4-FFF2-40B4-BE49-F238E27FC236}">
                <a16:creationId xmlns:a16="http://schemas.microsoft.com/office/drawing/2014/main" id="{FF2E3364-F307-4CC0-8621-CE0ED4F4B7BC}"/>
              </a:ext>
            </a:extLst>
          </p:cNvPr>
          <p:cNvSpPr txBox="1"/>
          <p:nvPr/>
        </p:nvSpPr>
        <p:spPr>
          <a:xfrm>
            <a:off x="6726745" y="1081315"/>
            <a:ext cx="11306152" cy="6032421"/>
          </a:xfrm>
          <a:prstGeom prst="rect">
            <a:avLst/>
          </a:prstGeom>
        </p:spPr>
        <p:txBody>
          <a:bodyPr wrap="square" lIns="0" tIns="0" rIns="0" bIns="0" rtlCol="0" anchor="t">
            <a:spAutoFit/>
          </a:bodyPr>
          <a:lstStyle/>
          <a:p>
            <a:pPr algn="l">
              <a:buFont typeface="Arial" panose="020B0604020202020204" pitchFamily="34" charset="0"/>
              <a:buChar char="•"/>
            </a:pPr>
            <a:r>
              <a:rPr lang="en-GB" sz="2800" b="1" i="0" dirty="0">
                <a:solidFill>
                  <a:srgbClr val="7F655A"/>
                </a:solidFill>
                <a:effectLst/>
                <a:latin typeface="Söhne"/>
              </a:rPr>
              <a:t>Nutritional Insights: </a:t>
            </a:r>
            <a:r>
              <a:rPr lang="en-GB" sz="2800" dirty="0" err="1">
                <a:solidFill>
                  <a:srgbClr val="8B795F"/>
                </a:solidFill>
                <a:latin typeface="Söhne"/>
              </a:rPr>
              <a:t>FlavorFusion</a:t>
            </a:r>
            <a:r>
              <a:rPr lang="en-GB" sz="2800" dirty="0">
                <a:solidFill>
                  <a:srgbClr val="8B795F"/>
                </a:solidFill>
                <a:latin typeface="Söhne"/>
              </a:rPr>
              <a:t> will provide detailed nutritional information for each recipe, encompassing protein content, calorie counts, vitamins, and more. This information empowers users to select dishes in accordance with their dietary requirements.</a:t>
            </a:r>
          </a:p>
          <a:p>
            <a:pPr algn="l">
              <a:buFont typeface="Arial" panose="020B0604020202020204" pitchFamily="34" charset="0"/>
              <a:buChar char="•"/>
            </a:pPr>
            <a:endParaRPr lang="en-GB" sz="2800" dirty="0">
              <a:solidFill>
                <a:srgbClr val="8B795F"/>
              </a:solidFill>
              <a:latin typeface="Söhne"/>
            </a:endParaRPr>
          </a:p>
          <a:p>
            <a:pPr algn="l">
              <a:buFont typeface="Arial" panose="020B0604020202020204" pitchFamily="34" charset="0"/>
              <a:buChar char="•"/>
            </a:pPr>
            <a:r>
              <a:rPr lang="en-GB" sz="2800" b="1" dirty="0">
                <a:solidFill>
                  <a:srgbClr val="7F655A"/>
                </a:solidFill>
                <a:latin typeface="Söhne"/>
              </a:rPr>
              <a:t>Control over suggestions: </a:t>
            </a:r>
            <a:r>
              <a:rPr lang="en-GB" sz="2800" dirty="0">
                <a:solidFill>
                  <a:srgbClr val="8B795F"/>
                </a:solidFill>
                <a:latin typeface="Söhne"/>
              </a:rPr>
              <a:t>You can choose from the options if you want a recipe with similar nutritional value or just the main ingredients</a:t>
            </a:r>
          </a:p>
          <a:p>
            <a:pPr algn="l">
              <a:buFont typeface="Arial" panose="020B0604020202020204" pitchFamily="34" charset="0"/>
              <a:buChar char="•"/>
            </a:pPr>
            <a:endParaRPr lang="en-GB" sz="2800" b="1" i="0" dirty="0">
              <a:solidFill>
                <a:srgbClr val="8B795F"/>
              </a:solidFill>
              <a:effectLst/>
              <a:latin typeface="Söhne"/>
            </a:endParaRPr>
          </a:p>
          <a:p>
            <a:pPr algn="l">
              <a:buFont typeface="Arial" panose="020B0604020202020204" pitchFamily="34" charset="0"/>
              <a:buChar char="•"/>
            </a:pPr>
            <a:r>
              <a:rPr lang="en-GB" sz="2800" b="1" i="0" dirty="0">
                <a:solidFill>
                  <a:srgbClr val="7F655A"/>
                </a:solidFill>
                <a:effectLst/>
                <a:latin typeface="Söhne"/>
              </a:rPr>
              <a:t>Personalization: </a:t>
            </a:r>
            <a:r>
              <a:rPr lang="en-GB" sz="2800" dirty="0">
                <a:solidFill>
                  <a:srgbClr val="8B795F"/>
                </a:solidFill>
                <a:latin typeface="Söhne"/>
              </a:rPr>
              <a:t>Users can input specific dietary restrictions, preferences, and goals to receive recipe suggestions that align with their individual needs.</a:t>
            </a:r>
          </a:p>
          <a:p>
            <a:pPr indent="-457200">
              <a:buFont typeface="Arial" panose="020B0604020202020204" pitchFamily="34" charset="0"/>
              <a:buChar char="•"/>
            </a:pPr>
            <a:endParaRPr lang="en-GB" sz="2800" dirty="0">
              <a:solidFill>
                <a:srgbClr val="8B795F"/>
              </a:solidFill>
              <a:latin typeface="Söhne"/>
            </a:endParaRPr>
          </a:p>
          <a:p>
            <a:pPr algn="l">
              <a:buFont typeface="Arial" panose="020B0604020202020204" pitchFamily="34" charset="0"/>
              <a:buChar char="•"/>
            </a:pPr>
            <a:r>
              <a:rPr lang="en-GB" sz="2800" b="1" i="0" dirty="0">
                <a:solidFill>
                  <a:srgbClr val="7F655A"/>
                </a:solidFill>
                <a:effectLst/>
                <a:latin typeface="Söhne"/>
              </a:rPr>
              <a:t>Shopping List Integration: </a:t>
            </a:r>
            <a:r>
              <a:rPr lang="en-GB" sz="2800" dirty="0">
                <a:solidFill>
                  <a:srgbClr val="8B795F"/>
                </a:solidFill>
                <a:latin typeface="Söhne"/>
              </a:rPr>
              <a:t>For ingredients not already available at home, the platform will facilitate the creation of shopping lists, streamlining the procurement process.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
            <a:extLst>
              <a:ext uri="{FF2B5EF4-FFF2-40B4-BE49-F238E27FC236}">
                <a16:creationId xmlns:a16="http://schemas.microsoft.com/office/drawing/2014/main" id="{7A01524D-7AC8-1DBE-1F78-311CF25E9E1D}"/>
              </a:ext>
            </a:extLst>
          </p:cNvPr>
          <p:cNvGrpSpPr/>
          <p:nvPr/>
        </p:nvGrpSpPr>
        <p:grpSpPr>
          <a:xfrm>
            <a:off x="0" y="-148726"/>
            <a:ext cx="5838849" cy="13106400"/>
            <a:chOff x="0" y="0"/>
            <a:chExt cx="6515077" cy="5207318"/>
          </a:xfrm>
        </p:grpSpPr>
        <p:sp>
          <p:nvSpPr>
            <p:cNvPr id="8" name="AutoShape 6">
              <a:extLst>
                <a:ext uri="{FF2B5EF4-FFF2-40B4-BE49-F238E27FC236}">
                  <a16:creationId xmlns:a16="http://schemas.microsoft.com/office/drawing/2014/main" id="{BD47ABF7-97F5-370F-00DC-FCAB961CF9E7}"/>
                </a:ext>
              </a:extLst>
            </p:cNvPr>
            <p:cNvSpPr/>
            <p:nvPr/>
          </p:nvSpPr>
          <p:spPr>
            <a:xfrm>
              <a:off x="0" y="0"/>
              <a:ext cx="6515077" cy="5207318"/>
            </a:xfrm>
            <a:prstGeom prst="rect">
              <a:avLst/>
            </a:prstGeom>
            <a:solidFill>
              <a:srgbClr val="A19386"/>
            </a:solidFill>
          </p:spPr>
        </p:sp>
      </p:grpSp>
      <p:sp>
        <p:nvSpPr>
          <p:cNvPr id="4" name="Freeform 4"/>
          <p:cNvSpPr/>
          <p:nvPr/>
        </p:nvSpPr>
        <p:spPr>
          <a:xfrm>
            <a:off x="13182306" y="6438361"/>
            <a:ext cx="5750604" cy="6481213"/>
          </a:xfrm>
          <a:custGeom>
            <a:avLst/>
            <a:gdLst/>
            <a:ahLst/>
            <a:cxnLst/>
            <a:rect l="l" t="t" r="r" b="b"/>
            <a:pathLst>
              <a:path w="5750604" h="6481213">
                <a:moveTo>
                  <a:pt x="0" y="0"/>
                </a:moveTo>
                <a:lnTo>
                  <a:pt x="5750604" y="0"/>
                </a:lnTo>
                <a:lnTo>
                  <a:pt x="5750604" y="6481214"/>
                </a:lnTo>
                <a:lnTo>
                  <a:pt x="0" y="648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811653" y="5600700"/>
            <a:ext cx="12476347" cy="4686300"/>
            <a:chOff x="0" y="0"/>
            <a:chExt cx="13225109" cy="4416894"/>
          </a:xfrm>
        </p:grpSpPr>
        <p:pic>
          <p:nvPicPr>
            <p:cNvPr id="6" name="Picture 6"/>
            <p:cNvPicPr>
              <a:picLocks noChangeAspect="1"/>
            </p:cNvPicPr>
            <p:nvPr/>
          </p:nvPicPr>
          <p:blipFill>
            <a:blip r:embed="rId4"/>
            <a:srcRect t="27983" b="46968"/>
            <a:stretch>
              <a:fillRect/>
            </a:stretch>
          </p:blipFill>
          <p:spPr>
            <a:xfrm>
              <a:off x="0" y="0"/>
              <a:ext cx="13225109" cy="4416894"/>
            </a:xfrm>
            <a:prstGeom prst="rect">
              <a:avLst/>
            </a:prstGeom>
          </p:spPr>
        </p:pic>
      </p:grpSp>
      <p:sp>
        <p:nvSpPr>
          <p:cNvPr id="31" name="Freeform 31"/>
          <p:cNvSpPr/>
          <p:nvPr/>
        </p:nvSpPr>
        <p:spPr>
          <a:xfrm rot="-2037070">
            <a:off x="143963" y="6253611"/>
            <a:ext cx="3390127" cy="5370761"/>
          </a:xfrm>
          <a:custGeom>
            <a:avLst/>
            <a:gdLst/>
            <a:ahLst/>
            <a:cxnLst/>
            <a:rect l="l" t="t" r="r" b="b"/>
            <a:pathLst>
              <a:path w="2506287" h="4114800">
                <a:moveTo>
                  <a:pt x="0" y="0"/>
                </a:moveTo>
                <a:lnTo>
                  <a:pt x="2506287" y="0"/>
                </a:lnTo>
                <a:lnTo>
                  <a:pt x="250628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35"/>
          <p:cNvSpPr txBox="1"/>
          <p:nvPr/>
        </p:nvSpPr>
        <p:spPr>
          <a:xfrm>
            <a:off x="6248400" y="1178874"/>
            <a:ext cx="11601411" cy="3917098"/>
          </a:xfrm>
          <a:prstGeom prst="rect">
            <a:avLst/>
          </a:prstGeom>
        </p:spPr>
        <p:txBody>
          <a:bodyPr wrap="square" lIns="0" tIns="0" rIns="0" bIns="0" rtlCol="0" anchor="t">
            <a:spAutoFit/>
          </a:bodyPr>
          <a:lstStyle/>
          <a:p>
            <a:pPr>
              <a:lnSpc>
                <a:spcPts val="4409"/>
              </a:lnSpc>
            </a:pPr>
            <a:r>
              <a:rPr lang="en-US" sz="3150" spc="75" dirty="0">
                <a:solidFill>
                  <a:srgbClr val="542F0E"/>
                </a:solidFill>
                <a:latin typeface="Scripter"/>
              </a:rPr>
              <a:t>Dataset : </a:t>
            </a:r>
            <a:r>
              <a:rPr lang="en-GB" sz="3200" dirty="0">
                <a:solidFill>
                  <a:srgbClr val="8B795F"/>
                </a:solidFill>
                <a:latin typeface="Söhne"/>
              </a:rPr>
              <a:t>'Epicurious - Recipes with Rating and Nutrition’</a:t>
            </a:r>
          </a:p>
          <a:p>
            <a:pPr>
              <a:lnSpc>
                <a:spcPts val="4409"/>
              </a:lnSpc>
            </a:pPr>
            <a:r>
              <a:rPr lang="en-US" sz="3150" spc="75" dirty="0">
                <a:solidFill>
                  <a:srgbClr val="542F0E"/>
                </a:solidFill>
                <a:latin typeface="Scripter"/>
              </a:rPr>
              <a:t>Problems: </a:t>
            </a:r>
            <a:r>
              <a:rPr lang="en-US" sz="3200" dirty="0">
                <a:solidFill>
                  <a:srgbClr val="8B795F"/>
                </a:solidFill>
                <a:latin typeface="Söhne"/>
              </a:rPr>
              <a:t>Dataset contained incomplete information and some 			recipes were in foreign language with foreign characters</a:t>
            </a:r>
          </a:p>
          <a:p>
            <a:pPr>
              <a:lnSpc>
                <a:spcPts val="4409"/>
              </a:lnSpc>
            </a:pPr>
            <a:r>
              <a:rPr lang="en-US" sz="3150" spc="75" dirty="0">
                <a:solidFill>
                  <a:srgbClr val="542F0E"/>
                </a:solidFill>
                <a:latin typeface="Scripter"/>
              </a:rPr>
              <a:t>Methods used : </a:t>
            </a:r>
            <a:r>
              <a:rPr lang="en-US" sz="3200" dirty="0">
                <a:solidFill>
                  <a:srgbClr val="8B795F"/>
                </a:solidFill>
                <a:latin typeface="Söhne"/>
              </a:rPr>
              <a:t>Clustering  a. </a:t>
            </a:r>
            <a:r>
              <a:rPr lang="en-US" sz="3200" dirty="0" err="1">
                <a:solidFill>
                  <a:srgbClr val="8B795F"/>
                </a:solidFill>
                <a:latin typeface="Söhne"/>
              </a:rPr>
              <a:t>Kmean</a:t>
            </a:r>
            <a:endParaRPr lang="en-US" sz="3200" dirty="0">
              <a:solidFill>
                <a:srgbClr val="8B795F"/>
              </a:solidFill>
              <a:latin typeface="Söhne"/>
            </a:endParaRPr>
          </a:p>
          <a:p>
            <a:pPr>
              <a:lnSpc>
                <a:spcPts val="4409"/>
              </a:lnSpc>
            </a:pPr>
            <a:r>
              <a:rPr lang="en-US" sz="3200" dirty="0">
                <a:solidFill>
                  <a:srgbClr val="8B795F"/>
                </a:solidFill>
                <a:latin typeface="Söhne"/>
              </a:rPr>
              <a:t>					b. Gaussian Mixture</a:t>
            </a:r>
          </a:p>
          <a:p>
            <a:pPr>
              <a:lnSpc>
                <a:spcPts val="4409"/>
              </a:lnSpc>
            </a:pPr>
            <a:r>
              <a:rPr lang="en-US" sz="3200" dirty="0">
                <a:solidFill>
                  <a:srgbClr val="8B795F"/>
                </a:solidFill>
                <a:latin typeface="Söhne"/>
              </a:rPr>
              <a:t>					c. Birch</a:t>
            </a:r>
          </a:p>
          <a:p>
            <a:pPr>
              <a:lnSpc>
                <a:spcPts val="4409"/>
              </a:lnSpc>
            </a:pPr>
            <a:r>
              <a:rPr lang="en-US" sz="3150" spc="75" dirty="0">
                <a:solidFill>
                  <a:srgbClr val="542F0E"/>
                </a:solidFill>
                <a:latin typeface="Scripter"/>
              </a:rPr>
              <a:t>Model used for the app: </a:t>
            </a:r>
            <a:r>
              <a:rPr lang="en-US" sz="3200" dirty="0" err="1">
                <a:solidFill>
                  <a:srgbClr val="8B795F"/>
                </a:solidFill>
                <a:latin typeface="Söhne"/>
              </a:rPr>
              <a:t>Kmean</a:t>
            </a:r>
            <a:r>
              <a:rPr lang="en-US" sz="3200" dirty="0">
                <a:solidFill>
                  <a:srgbClr val="8B795F"/>
                </a:solidFill>
                <a:latin typeface="Söhne"/>
              </a:rPr>
              <a:t> (current version)</a:t>
            </a:r>
          </a:p>
        </p:txBody>
      </p:sp>
      <p:sp>
        <p:nvSpPr>
          <p:cNvPr id="9" name="TextBox 11">
            <a:extLst>
              <a:ext uri="{FF2B5EF4-FFF2-40B4-BE49-F238E27FC236}">
                <a16:creationId xmlns:a16="http://schemas.microsoft.com/office/drawing/2014/main" id="{4CFB7A0F-BE3B-FE03-0E53-07B64370952B}"/>
              </a:ext>
            </a:extLst>
          </p:cNvPr>
          <p:cNvSpPr txBox="1"/>
          <p:nvPr/>
        </p:nvSpPr>
        <p:spPr>
          <a:xfrm>
            <a:off x="1" y="1081315"/>
            <a:ext cx="5838848" cy="2462213"/>
          </a:xfrm>
          <a:prstGeom prst="rect">
            <a:avLst/>
          </a:prstGeom>
        </p:spPr>
        <p:txBody>
          <a:bodyPr wrap="square" lIns="0" tIns="0" rIns="0" bIns="0" rtlCol="0" anchor="t">
            <a:spAutoFit/>
          </a:bodyPr>
          <a:lstStyle/>
          <a:p>
            <a:pPr algn="ctr"/>
            <a:r>
              <a:rPr lang="en-US" sz="8000" spc="255" dirty="0">
                <a:solidFill>
                  <a:srgbClr val="FFFFFF"/>
                </a:solidFill>
                <a:latin typeface="Scripter"/>
              </a:rPr>
              <a:t>About the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5">
            <a:extLst>
              <a:ext uri="{FF2B5EF4-FFF2-40B4-BE49-F238E27FC236}">
                <a16:creationId xmlns:a16="http://schemas.microsoft.com/office/drawing/2014/main" id="{5D027D9D-48FD-7EC3-0A31-574E9A4DA76D}"/>
              </a:ext>
            </a:extLst>
          </p:cNvPr>
          <p:cNvGrpSpPr/>
          <p:nvPr/>
        </p:nvGrpSpPr>
        <p:grpSpPr>
          <a:xfrm>
            <a:off x="0" y="-800100"/>
            <a:ext cx="5838849" cy="13106400"/>
            <a:chOff x="0" y="0"/>
            <a:chExt cx="6515077" cy="5207318"/>
          </a:xfrm>
        </p:grpSpPr>
        <p:sp>
          <p:nvSpPr>
            <p:cNvPr id="36" name="AutoShape 6">
              <a:extLst>
                <a:ext uri="{FF2B5EF4-FFF2-40B4-BE49-F238E27FC236}">
                  <a16:creationId xmlns:a16="http://schemas.microsoft.com/office/drawing/2014/main" id="{3DADB9F9-A399-153E-E34C-C6A4E6ED389C}"/>
                </a:ext>
              </a:extLst>
            </p:cNvPr>
            <p:cNvSpPr/>
            <p:nvPr/>
          </p:nvSpPr>
          <p:spPr>
            <a:xfrm>
              <a:off x="0" y="0"/>
              <a:ext cx="6515077" cy="5207318"/>
            </a:xfrm>
            <a:prstGeom prst="rect">
              <a:avLst/>
            </a:prstGeom>
            <a:solidFill>
              <a:srgbClr val="A19386"/>
            </a:solidFill>
          </p:spPr>
        </p:sp>
      </p:grpSp>
      <p:sp>
        <p:nvSpPr>
          <p:cNvPr id="4" name="Freeform 4"/>
          <p:cNvSpPr/>
          <p:nvPr/>
        </p:nvSpPr>
        <p:spPr>
          <a:xfrm>
            <a:off x="13182306" y="6438361"/>
            <a:ext cx="5750604" cy="6481213"/>
          </a:xfrm>
          <a:custGeom>
            <a:avLst/>
            <a:gdLst/>
            <a:ahLst/>
            <a:cxnLst/>
            <a:rect l="l" t="t" r="r" b="b"/>
            <a:pathLst>
              <a:path w="5750604" h="6481213">
                <a:moveTo>
                  <a:pt x="0" y="0"/>
                </a:moveTo>
                <a:lnTo>
                  <a:pt x="5750604" y="0"/>
                </a:lnTo>
                <a:lnTo>
                  <a:pt x="5750604" y="6481214"/>
                </a:lnTo>
                <a:lnTo>
                  <a:pt x="0" y="648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TextBox 11">
            <a:extLst>
              <a:ext uri="{FF2B5EF4-FFF2-40B4-BE49-F238E27FC236}">
                <a16:creationId xmlns:a16="http://schemas.microsoft.com/office/drawing/2014/main" id="{6AE1EE42-E803-6938-1383-2205BC0B5F59}"/>
              </a:ext>
            </a:extLst>
          </p:cNvPr>
          <p:cNvSpPr txBox="1"/>
          <p:nvPr/>
        </p:nvSpPr>
        <p:spPr>
          <a:xfrm>
            <a:off x="1" y="1081315"/>
            <a:ext cx="5838848" cy="2462213"/>
          </a:xfrm>
          <a:prstGeom prst="rect">
            <a:avLst/>
          </a:prstGeom>
        </p:spPr>
        <p:txBody>
          <a:bodyPr wrap="square" lIns="0" tIns="0" rIns="0" bIns="0" rtlCol="0" anchor="t">
            <a:spAutoFit/>
          </a:bodyPr>
          <a:lstStyle/>
          <a:p>
            <a:pPr algn="ctr"/>
            <a:r>
              <a:rPr lang="en-US" sz="8000" spc="255" dirty="0">
                <a:solidFill>
                  <a:srgbClr val="FFFFFF"/>
                </a:solidFill>
                <a:latin typeface="Scripter"/>
              </a:rPr>
              <a:t>Future </a:t>
            </a:r>
          </a:p>
          <a:p>
            <a:pPr algn="ctr"/>
            <a:r>
              <a:rPr lang="en-US" sz="8000" spc="255" dirty="0">
                <a:solidFill>
                  <a:srgbClr val="FFFFFF"/>
                </a:solidFill>
                <a:latin typeface="Scripter"/>
              </a:rPr>
              <a:t>Plans</a:t>
            </a:r>
          </a:p>
        </p:txBody>
      </p:sp>
      <p:sp>
        <p:nvSpPr>
          <p:cNvPr id="38" name="Freeform 31">
            <a:extLst>
              <a:ext uri="{FF2B5EF4-FFF2-40B4-BE49-F238E27FC236}">
                <a16:creationId xmlns:a16="http://schemas.microsoft.com/office/drawing/2014/main" id="{5690E01C-FE26-9382-ECB3-B39454A5BF31}"/>
              </a:ext>
            </a:extLst>
          </p:cNvPr>
          <p:cNvSpPr/>
          <p:nvPr/>
        </p:nvSpPr>
        <p:spPr>
          <a:xfrm rot="-2037070">
            <a:off x="143963" y="6253611"/>
            <a:ext cx="3390127" cy="5370761"/>
          </a:xfrm>
          <a:custGeom>
            <a:avLst/>
            <a:gdLst/>
            <a:ahLst/>
            <a:cxnLst/>
            <a:rect l="l" t="t" r="r" b="b"/>
            <a:pathLst>
              <a:path w="2506287" h="4114800">
                <a:moveTo>
                  <a:pt x="0" y="0"/>
                </a:moveTo>
                <a:lnTo>
                  <a:pt x="2506287" y="0"/>
                </a:lnTo>
                <a:lnTo>
                  <a:pt x="25062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9" name="Group 5">
            <a:extLst>
              <a:ext uri="{FF2B5EF4-FFF2-40B4-BE49-F238E27FC236}">
                <a16:creationId xmlns:a16="http://schemas.microsoft.com/office/drawing/2014/main" id="{900ACF32-DC28-E990-01B0-7364CDBDEB49}"/>
              </a:ext>
            </a:extLst>
          </p:cNvPr>
          <p:cNvGrpSpPr/>
          <p:nvPr/>
        </p:nvGrpSpPr>
        <p:grpSpPr>
          <a:xfrm>
            <a:off x="5811653" y="5600700"/>
            <a:ext cx="12476347" cy="4686300"/>
            <a:chOff x="0" y="0"/>
            <a:chExt cx="13225109" cy="4416894"/>
          </a:xfrm>
        </p:grpSpPr>
        <p:pic>
          <p:nvPicPr>
            <p:cNvPr id="40" name="Picture 6">
              <a:extLst>
                <a:ext uri="{FF2B5EF4-FFF2-40B4-BE49-F238E27FC236}">
                  <a16:creationId xmlns:a16="http://schemas.microsoft.com/office/drawing/2014/main" id="{9EF66D14-8443-303C-E1F1-CC6E75635657}"/>
                </a:ext>
              </a:extLst>
            </p:cNvPr>
            <p:cNvPicPr>
              <a:picLocks noChangeAspect="1"/>
            </p:cNvPicPr>
            <p:nvPr/>
          </p:nvPicPr>
          <p:blipFill>
            <a:blip r:embed="rId6"/>
            <a:srcRect t="27983" b="46968"/>
            <a:stretch>
              <a:fillRect/>
            </a:stretch>
          </p:blipFill>
          <p:spPr>
            <a:xfrm>
              <a:off x="0" y="0"/>
              <a:ext cx="13225109" cy="4416894"/>
            </a:xfrm>
            <a:prstGeom prst="rect">
              <a:avLst/>
            </a:prstGeom>
          </p:spPr>
        </p:pic>
      </p:grpSp>
      <p:sp>
        <p:nvSpPr>
          <p:cNvPr id="41" name="TextBox 35">
            <a:extLst>
              <a:ext uri="{FF2B5EF4-FFF2-40B4-BE49-F238E27FC236}">
                <a16:creationId xmlns:a16="http://schemas.microsoft.com/office/drawing/2014/main" id="{CD93990B-25C6-3842-BEB5-6E5BBD54F0FA}"/>
              </a:ext>
            </a:extLst>
          </p:cNvPr>
          <p:cNvSpPr txBox="1"/>
          <p:nvPr/>
        </p:nvSpPr>
        <p:spPr>
          <a:xfrm>
            <a:off x="6248400" y="1178874"/>
            <a:ext cx="11601411" cy="4481355"/>
          </a:xfrm>
          <a:prstGeom prst="rect">
            <a:avLst/>
          </a:prstGeom>
        </p:spPr>
        <p:txBody>
          <a:bodyPr wrap="square" lIns="0" tIns="0" rIns="0" bIns="0" rtlCol="0" anchor="t">
            <a:spAutoFit/>
          </a:bodyPr>
          <a:lstStyle/>
          <a:p>
            <a:pPr>
              <a:lnSpc>
                <a:spcPts val="4409"/>
              </a:lnSpc>
            </a:pPr>
            <a:r>
              <a:rPr lang="de-DE" sz="3150" spc="75" dirty="0">
                <a:solidFill>
                  <a:srgbClr val="542F0E"/>
                </a:solidFill>
                <a:latin typeface="Scripter"/>
              </a:rPr>
              <a:t>Q3 2023: </a:t>
            </a:r>
            <a:r>
              <a:rPr lang="de-DE" sz="3200" dirty="0">
                <a:solidFill>
                  <a:srgbClr val="8B795F"/>
                </a:solidFill>
                <a:latin typeface="Söhne"/>
              </a:rPr>
              <a:t>New </a:t>
            </a:r>
            <a:r>
              <a:rPr lang="de-DE" sz="3200" dirty="0" err="1">
                <a:solidFill>
                  <a:srgbClr val="8B795F"/>
                </a:solidFill>
                <a:latin typeface="Söhne"/>
              </a:rPr>
              <a:t>version</a:t>
            </a:r>
            <a:r>
              <a:rPr lang="de-DE" sz="3200" dirty="0">
                <a:solidFill>
                  <a:srgbClr val="8B795F"/>
                </a:solidFill>
                <a:latin typeface="Söhne"/>
              </a:rPr>
              <a:t> </a:t>
            </a:r>
            <a:r>
              <a:rPr lang="de-DE" sz="3200" dirty="0" err="1">
                <a:solidFill>
                  <a:srgbClr val="8B795F"/>
                </a:solidFill>
                <a:latin typeface="Söhne"/>
              </a:rPr>
              <a:t>of</a:t>
            </a:r>
            <a:r>
              <a:rPr lang="de-DE" sz="3200" dirty="0">
                <a:solidFill>
                  <a:srgbClr val="8B795F"/>
                </a:solidFill>
                <a:latin typeface="Söhne"/>
              </a:rPr>
              <a:t> </a:t>
            </a:r>
            <a:r>
              <a:rPr lang="de-DE" sz="3200" dirty="0" err="1">
                <a:solidFill>
                  <a:srgbClr val="8B795F"/>
                </a:solidFill>
                <a:latin typeface="Söhne"/>
              </a:rPr>
              <a:t>app</a:t>
            </a:r>
            <a:endParaRPr lang="de-DE" sz="3200" dirty="0">
              <a:solidFill>
                <a:srgbClr val="8B795F"/>
              </a:solidFill>
              <a:latin typeface="Söhne"/>
            </a:endParaRPr>
          </a:p>
          <a:p>
            <a:pPr>
              <a:lnSpc>
                <a:spcPts val="4409"/>
              </a:lnSpc>
            </a:pPr>
            <a:r>
              <a:rPr lang="de-DE" sz="3150" spc="75" dirty="0">
                <a:solidFill>
                  <a:srgbClr val="542F0E"/>
                </a:solidFill>
                <a:latin typeface="Scripter"/>
              </a:rPr>
              <a:t>Q4 2023: </a:t>
            </a:r>
            <a:r>
              <a:rPr lang="de-DE" sz="3200" dirty="0">
                <a:solidFill>
                  <a:srgbClr val="8B795F"/>
                </a:solidFill>
                <a:latin typeface="Söhne"/>
              </a:rPr>
              <a:t>Add </a:t>
            </a:r>
            <a:r>
              <a:rPr lang="de-DE" sz="3200" dirty="0" err="1">
                <a:solidFill>
                  <a:srgbClr val="8B795F"/>
                </a:solidFill>
                <a:latin typeface="Söhne"/>
              </a:rPr>
              <a:t>new</a:t>
            </a:r>
            <a:r>
              <a:rPr lang="de-DE" sz="3200" dirty="0">
                <a:solidFill>
                  <a:srgbClr val="8B795F"/>
                </a:solidFill>
                <a:latin typeface="Söhne"/>
              </a:rPr>
              <a:t> </a:t>
            </a:r>
            <a:r>
              <a:rPr lang="de-DE" sz="3200" dirty="0" err="1">
                <a:solidFill>
                  <a:srgbClr val="8B795F"/>
                </a:solidFill>
                <a:latin typeface="Söhne"/>
              </a:rPr>
              <a:t>recipes</a:t>
            </a:r>
            <a:endParaRPr lang="de-DE" sz="3200" dirty="0">
              <a:solidFill>
                <a:srgbClr val="8B795F"/>
              </a:solidFill>
              <a:latin typeface="Söhne"/>
            </a:endParaRPr>
          </a:p>
          <a:p>
            <a:pPr>
              <a:lnSpc>
                <a:spcPts val="4409"/>
              </a:lnSpc>
            </a:pPr>
            <a:r>
              <a:rPr lang="de-DE" sz="3150" spc="75" dirty="0">
                <a:solidFill>
                  <a:srgbClr val="542F0E"/>
                </a:solidFill>
                <a:latin typeface="Scripter"/>
              </a:rPr>
              <a:t>Q1 2024: </a:t>
            </a:r>
            <a:r>
              <a:rPr lang="de-DE" sz="3200" dirty="0">
                <a:solidFill>
                  <a:srgbClr val="8B795F"/>
                </a:solidFill>
                <a:latin typeface="Söhne"/>
              </a:rPr>
              <a:t>Add </a:t>
            </a:r>
            <a:r>
              <a:rPr lang="de-DE" sz="3200" dirty="0" err="1">
                <a:solidFill>
                  <a:srgbClr val="8B795F"/>
                </a:solidFill>
                <a:latin typeface="Söhne"/>
              </a:rPr>
              <a:t>games</a:t>
            </a:r>
            <a:r>
              <a:rPr lang="de-DE" sz="3200" dirty="0">
                <a:solidFill>
                  <a:srgbClr val="8B795F"/>
                </a:solidFill>
                <a:latin typeface="Söhne"/>
              </a:rPr>
              <a:t> in </a:t>
            </a:r>
            <a:r>
              <a:rPr lang="de-DE" sz="3200" dirty="0" err="1">
                <a:solidFill>
                  <a:srgbClr val="8B795F"/>
                </a:solidFill>
                <a:latin typeface="Söhne"/>
              </a:rPr>
              <a:t>the</a:t>
            </a:r>
            <a:r>
              <a:rPr lang="de-DE" sz="3200" dirty="0">
                <a:solidFill>
                  <a:srgbClr val="8B795F"/>
                </a:solidFill>
                <a:latin typeface="Söhne"/>
              </a:rPr>
              <a:t> </a:t>
            </a:r>
            <a:r>
              <a:rPr lang="de-DE" sz="3200" dirty="0" err="1">
                <a:solidFill>
                  <a:srgbClr val="8B795F"/>
                </a:solidFill>
                <a:latin typeface="Söhne"/>
              </a:rPr>
              <a:t>app</a:t>
            </a:r>
            <a:r>
              <a:rPr lang="de-DE" sz="3200" dirty="0">
                <a:solidFill>
                  <a:srgbClr val="8B795F"/>
                </a:solidFill>
                <a:latin typeface="Söhne"/>
              </a:rPr>
              <a:t> </a:t>
            </a:r>
          </a:p>
          <a:p>
            <a:pPr lvl="1">
              <a:lnSpc>
                <a:spcPts val="4409"/>
              </a:lnSpc>
            </a:pPr>
            <a:r>
              <a:rPr lang="de-DE" sz="2800" dirty="0">
                <a:solidFill>
                  <a:srgbClr val="8B795F"/>
                </a:solidFill>
                <a:latin typeface="Söhne"/>
              </a:rPr>
              <a:t>Concept: </a:t>
            </a:r>
            <a:r>
              <a:rPr lang="de-DE" sz="2800" dirty="0" err="1">
                <a:solidFill>
                  <a:srgbClr val="8B795F"/>
                </a:solidFill>
                <a:latin typeface="Söhne"/>
              </a:rPr>
              <a:t>you</a:t>
            </a:r>
            <a:r>
              <a:rPr lang="de-DE" sz="2800" dirty="0">
                <a:solidFill>
                  <a:srgbClr val="8B795F"/>
                </a:solidFill>
                <a:latin typeface="Söhne"/>
              </a:rPr>
              <a:t> </a:t>
            </a:r>
            <a:r>
              <a:rPr lang="de-DE" sz="2800" dirty="0" err="1">
                <a:solidFill>
                  <a:srgbClr val="8B795F"/>
                </a:solidFill>
                <a:latin typeface="Söhne"/>
              </a:rPr>
              <a:t>can</a:t>
            </a:r>
            <a:r>
              <a:rPr lang="de-DE" sz="2800" dirty="0">
                <a:solidFill>
                  <a:srgbClr val="8B795F"/>
                </a:solidFill>
                <a:latin typeface="Söhne"/>
              </a:rPr>
              <a:t> </a:t>
            </a:r>
            <a:r>
              <a:rPr lang="de-DE" sz="2800" dirty="0" err="1">
                <a:solidFill>
                  <a:srgbClr val="8B795F"/>
                </a:solidFill>
                <a:latin typeface="Söhne"/>
              </a:rPr>
              <a:t>tell</a:t>
            </a:r>
            <a:r>
              <a:rPr lang="de-DE" sz="2800" dirty="0">
                <a:solidFill>
                  <a:srgbClr val="8B795F"/>
                </a:solidFill>
                <a:latin typeface="Söhne"/>
              </a:rPr>
              <a:t> </a:t>
            </a:r>
            <a:r>
              <a:rPr lang="de-DE" sz="2800" dirty="0" err="1">
                <a:solidFill>
                  <a:srgbClr val="8B795F"/>
                </a:solidFill>
                <a:latin typeface="Söhne"/>
              </a:rPr>
              <a:t>if</a:t>
            </a:r>
            <a:r>
              <a:rPr lang="de-DE" sz="2800" dirty="0">
                <a:solidFill>
                  <a:srgbClr val="8B795F"/>
                </a:solidFill>
                <a:latin typeface="Söhne"/>
              </a:rPr>
              <a:t> </a:t>
            </a:r>
            <a:r>
              <a:rPr lang="de-DE" sz="2800" dirty="0" err="1">
                <a:solidFill>
                  <a:srgbClr val="8B795F"/>
                </a:solidFill>
                <a:latin typeface="Söhne"/>
              </a:rPr>
              <a:t>you</a:t>
            </a:r>
            <a:r>
              <a:rPr lang="de-DE" sz="2800" dirty="0">
                <a:solidFill>
                  <a:srgbClr val="8B795F"/>
                </a:solidFill>
                <a:latin typeface="Söhne"/>
              </a:rPr>
              <a:t> </a:t>
            </a:r>
            <a:r>
              <a:rPr lang="de-DE" sz="2800" dirty="0" err="1">
                <a:solidFill>
                  <a:srgbClr val="8B795F"/>
                </a:solidFill>
                <a:latin typeface="Söhne"/>
              </a:rPr>
              <a:t>want</a:t>
            </a:r>
            <a:r>
              <a:rPr lang="de-DE" sz="2800" dirty="0">
                <a:solidFill>
                  <a:srgbClr val="8B795F"/>
                </a:solidFill>
                <a:latin typeface="Söhne"/>
              </a:rPr>
              <a:t> </a:t>
            </a:r>
            <a:r>
              <a:rPr lang="de-DE" sz="2800" dirty="0" err="1">
                <a:solidFill>
                  <a:srgbClr val="8B795F"/>
                </a:solidFill>
                <a:latin typeface="Söhne"/>
              </a:rPr>
              <a:t>to</a:t>
            </a:r>
            <a:r>
              <a:rPr lang="de-DE" sz="2800" dirty="0">
                <a:solidFill>
                  <a:srgbClr val="8B795F"/>
                </a:solidFill>
                <a:latin typeface="Söhne"/>
              </a:rPr>
              <a:t> </a:t>
            </a:r>
            <a:r>
              <a:rPr lang="de-DE" sz="2800" dirty="0" err="1">
                <a:solidFill>
                  <a:srgbClr val="8B795F"/>
                </a:solidFill>
                <a:latin typeface="Söhne"/>
              </a:rPr>
              <a:t>eat</a:t>
            </a:r>
            <a:r>
              <a:rPr lang="de-DE" sz="2800" dirty="0">
                <a:solidFill>
                  <a:srgbClr val="8B795F"/>
                </a:solidFill>
                <a:latin typeface="Söhne"/>
              </a:rPr>
              <a:t> </a:t>
            </a:r>
            <a:r>
              <a:rPr lang="de-DE" sz="2800" dirty="0" err="1">
                <a:solidFill>
                  <a:srgbClr val="8B795F"/>
                </a:solidFill>
                <a:latin typeface="Söhne"/>
              </a:rPr>
              <a:t>something</a:t>
            </a:r>
            <a:r>
              <a:rPr lang="de-DE" sz="2800" dirty="0">
                <a:solidFill>
                  <a:srgbClr val="8B795F"/>
                </a:solidFill>
                <a:latin typeface="Söhne"/>
              </a:rPr>
              <a:t> </a:t>
            </a:r>
            <a:r>
              <a:rPr lang="de-DE" sz="2800" dirty="0" err="1">
                <a:solidFill>
                  <a:srgbClr val="8B795F"/>
                </a:solidFill>
                <a:latin typeface="Söhne"/>
              </a:rPr>
              <a:t>sweet</a:t>
            </a:r>
            <a:r>
              <a:rPr lang="de-DE" sz="2800" dirty="0">
                <a:solidFill>
                  <a:srgbClr val="8B795F"/>
                </a:solidFill>
                <a:latin typeface="Söhne"/>
              </a:rPr>
              <a:t> </a:t>
            </a:r>
            <a:r>
              <a:rPr lang="de-DE" sz="2800" dirty="0" err="1">
                <a:solidFill>
                  <a:srgbClr val="8B795F"/>
                </a:solidFill>
                <a:latin typeface="Söhne"/>
              </a:rPr>
              <a:t>or</a:t>
            </a:r>
            <a:r>
              <a:rPr lang="de-DE" sz="2800" dirty="0">
                <a:solidFill>
                  <a:srgbClr val="8B795F"/>
                </a:solidFill>
                <a:latin typeface="Söhne"/>
              </a:rPr>
              <a:t> </a:t>
            </a:r>
            <a:r>
              <a:rPr lang="de-DE" sz="2800" dirty="0" err="1">
                <a:solidFill>
                  <a:srgbClr val="8B795F"/>
                </a:solidFill>
                <a:latin typeface="Söhne"/>
              </a:rPr>
              <a:t>spicy</a:t>
            </a:r>
            <a:r>
              <a:rPr lang="de-DE" sz="2800" dirty="0">
                <a:solidFill>
                  <a:srgbClr val="8B795F"/>
                </a:solidFill>
                <a:latin typeface="Söhne"/>
              </a:rPr>
              <a:t> and </a:t>
            </a:r>
            <a:r>
              <a:rPr lang="de-DE" sz="2800" dirty="0" err="1">
                <a:solidFill>
                  <a:srgbClr val="8B795F"/>
                </a:solidFill>
                <a:latin typeface="Söhne"/>
              </a:rPr>
              <a:t>the</a:t>
            </a:r>
            <a:r>
              <a:rPr lang="de-DE" sz="2800" dirty="0">
                <a:solidFill>
                  <a:srgbClr val="8B795F"/>
                </a:solidFill>
                <a:latin typeface="Söhne"/>
              </a:rPr>
              <a:t> </a:t>
            </a:r>
            <a:r>
              <a:rPr lang="de-DE" sz="2800" dirty="0" err="1">
                <a:solidFill>
                  <a:srgbClr val="8B795F"/>
                </a:solidFill>
                <a:latin typeface="Söhne"/>
              </a:rPr>
              <a:t>app</a:t>
            </a:r>
            <a:r>
              <a:rPr lang="de-DE" sz="2800" dirty="0">
                <a:solidFill>
                  <a:srgbClr val="8B795F"/>
                </a:solidFill>
                <a:latin typeface="Söhne"/>
              </a:rPr>
              <a:t> will </a:t>
            </a:r>
            <a:r>
              <a:rPr lang="de-DE" sz="2800" dirty="0" err="1">
                <a:solidFill>
                  <a:srgbClr val="8B795F"/>
                </a:solidFill>
                <a:latin typeface="Söhne"/>
              </a:rPr>
              <a:t>suggest</a:t>
            </a:r>
            <a:r>
              <a:rPr lang="de-DE" sz="2800" dirty="0">
                <a:solidFill>
                  <a:srgbClr val="8B795F"/>
                </a:solidFill>
                <a:latin typeface="Söhne"/>
              </a:rPr>
              <a:t> </a:t>
            </a:r>
            <a:r>
              <a:rPr lang="de-DE" sz="2800" dirty="0" err="1">
                <a:solidFill>
                  <a:srgbClr val="8B795F"/>
                </a:solidFill>
                <a:latin typeface="Söhne"/>
              </a:rPr>
              <a:t>cusines</a:t>
            </a:r>
            <a:r>
              <a:rPr lang="de-DE" sz="2800" dirty="0">
                <a:solidFill>
                  <a:srgbClr val="8B795F"/>
                </a:solidFill>
                <a:latin typeface="Söhne"/>
              </a:rPr>
              <a:t> and </a:t>
            </a:r>
            <a:r>
              <a:rPr lang="de-DE" sz="2800" dirty="0" err="1">
                <a:solidFill>
                  <a:srgbClr val="8B795F"/>
                </a:solidFill>
                <a:latin typeface="Söhne"/>
              </a:rPr>
              <a:t>recipes</a:t>
            </a:r>
            <a:endParaRPr lang="de-DE" sz="2800" dirty="0">
              <a:solidFill>
                <a:srgbClr val="8B795F"/>
              </a:solidFill>
              <a:latin typeface="Söhne"/>
            </a:endParaRPr>
          </a:p>
          <a:p>
            <a:pPr>
              <a:lnSpc>
                <a:spcPts val="4409"/>
              </a:lnSpc>
            </a:pPr>
            <a:endParaRPr lang="de-DE" sz="3150" spc="75" dirty="0">
              <a:solidFill>
                <a:srgbClr val="542F0E"/>
              </a:solidFill>
              <a:latin typeface="Scripter"/>
            </a:endParaRPr>
          </a:p>
          <a:p>
            <a:pPr>
              <a:lnSpc>
                <a:spcPts val="4409"/>
              </a:lnSpc>
            </a:pPr>
            <a:r>
              <a:rPr lang="de-DE" sz="3150" spc="75" dirty="0">
                <a:solidFill>
                  <a:srgbClr val="542F0E"/>
                </a:solidFill>
                <a:latin typeface="Scripter"/>
              </a:rPr>
              <a:t>Q4 2024: </a:t>
            </a:r>
            <a:r>
              <a:rPr lang="de-DE" sz="3200" dirty="0">
                <a:solidFill>
                  <a:srgbClr val="8B795F"/>
                </a:solidFill>
                <a:latin typeface="Söhne"/>
              </a:rPr>
              <a:t>Go global </a:t>
            </a:r>
          </a:p>
          <a:p>
            <a:pPr>
              <a:lnSpc>
                <a:spcPts val="4409"/>
              </a:lnSpc>
            </a:pPr>
            <a:endParaRPr lang="en-US" sz="3200" dirty="0">
              <a:solidFill>
                <a:srgbClr val="8B795F"/>
              </a:solidFill>
              <a:latin typeface="Söhne"/>
            </a:endParaRPr>
          </a:p>
        </p:txBody>
      </p:sp>
    </p:spTree>
    <p:extLst>
      <p:ext uri="{BB962C8B-B14F-4D97-AF65-F5344CB8AC3E}">
        <p14:creationId xmlns:p14="http://schemas.microsoft.com/office/powerpoint/2010/main" val="1020257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802100" cy="8229600"/>
            <a:chOff x="0" y="0"/>
            <a:chExt cx="2206479" cy="3002180"/>
          </a:xfrm>
        </p:grpSpPr>
        <p:sp>
          <p:nvSpPr>
            <p:cNvPr id="3" name="Freeform 3"/>
            <p:cNvSpPr/>
            <p:nvPr/>
          </p:nvSpPr>
          <p:spPr>
            <a:xfrm>
              <a:off x="0" y="0"/>
              <a:ext cx="2206479" cy="3002180"/>
            </a:xfrm>
            <a:custGeom>
              <a:avLst/>
              <a:gdLst/>
              <a:ahLst/>
              <a:cxnLst/>
              <a:rect l="l" t="t" r="r" b="b"/>
              <a:pathLst>
                <a:path w="2206479" h="3002180">
                  <a:moveTo>
                    <a:pt x="0" y="0"/>
                  </a:moveTo>
                  <a:lnTo>
                    <a:pt x="2206479" y="0"/>
                  </a:lnTo>
                  <a:lnTo>
                    <a:pt x="2206479" y="3002180"/>
                  </a:lnTo>
                  <a:lnTo>
                    <a:pt x="0" y="3002180"/>
                  </a:lnTo>
                  <a:close/>
                </a:path>
              </a:pathLst>
            </a:custGeom>
            <a:solidFill>
              <a:srgbClr val="A19386"/>
            </a:solidFill>
          </p:spPr>
        </p:sp>
      </p:grpSp>
      <p:sp>
        <p:nvSpPr>
          <p:cNvPr id="4" name="Freeform 4"/>
          <p:cNvSpPr/>
          <p:nvPr/>
        </p:nvSpPr>
        <p:spPr>
          <a:xfrm>
            <a:off x="13563600" y="5604261"/>
            <a:ext cx="5750604" cy="6481213"/>
          </a:xfrm>
          <a:custGeom>
            <a:avLst/>
            <a:gdLst/>
            <a:ahLst/>
            <a:cxnLst/>
            <a:rect l="l" t="t" r="r" b="b"/>
            <a:pathLst>
              <a:path w="5750604" h="6481213">
                <a:moveTo>
                  <a:pt x="0" y="0"/>
                </a:moveTo>
                <a:lnTo>
                  <a:pt x="5750604" y="0"/>
                </a:lnTo>
                <a:lnTo>
                  <a:pt x="5750604" y="6481214"/>
                </a:lnTo>
                <a:lnTo>
                  <a:pt x="0" y="648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2037070">
            <a:off x="249586" y="6787467"/>
            <a:ext cx="2506287" cy="4114800"/>
          </a:xfrm>
          <a:custGeom>
            <a:avLst/>
            <a:gdLst/>
            <a:ahLst/>
            <a:cxnLst/>
            <a:rect l="l" t="t" r="r" b="b"/>
            <a:pathLst>
              <a:path w="2506287" h="4114800">
                <a:moveTo>
                  <a:pt x="0" y="0"/>
                </a:moveTo>
                <a:lnTo>
                  <a:pt x="2506287" y="0"/>
                </a:lnTo>
                <a:lnTo>
                  <a:pt x="25062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14">
            <a:extLst>
              <a:ext uri="{FF2B5EF4-FFF2-40B4-BE49-F238E27FC236}">
                <a16:creationId xmlns:a16="http://schemas.microsoft.com/office/drawing/2014/main" id="{8A0AC469-A3E1-4080-B531-80ACA5CC4C57}"/>
              </a:ext>
            </a:extLst>
          </p:cNvPr>
          <p:cNvSpPr txBox="1"/>
          <p:nvPr/>
        </p:nvSpPr>
        <p:spPr>
          <a:xfrm>
            <a:off x="4171950" y="3868413"/>
            <a:ext cx="10515599" cy="1628651"/>
          </a:xfrm>
          <a:prstGeom prst="rect">
            <a:avLst/>
          </a:prstGeom>
        </p:spPr>
        <p:txBody>
          <a:bodyPr wrap="square" lIns="0" tIns="0" rIns="0" bIns="0" rtlCol="0" anchor="t">
            <a:spAutoFit/>
          </a:bodyPr>
          <a:lstStyle/>
          <a:p>
            <a:pPr algn="ctr">
              <a:lnSpc>
                <a:spcPts val="12653"/>
              </a:lnSpc>
            </a:pPr>
            <a:r>
              <a:rPr lang="en-US" sz="12653" spc="303" dirty="0">
                <a:solidFill>
                  <a:schemeClr val="bg1">
                    <a:lumMod val="85000"/>
                  </a:schemeClr>
                </a:solidFill>
                <a:latin typeface="Scripter"/>
              </a:rPr>
              <a:t>Thank you !</a:t>
            </a:r>
          </a:p>
        </p:txBody>
      </p:sp>
    </p:spTree>
    <p:extLst>
      <p:ext uri="{BB962C8B-B14F-4D97-AF65-F5344CB8AC3E}">
        <p14:creationId xmlns:p14="http://schemas.microsoft.com/office/powerpoint/2010/main" val="424973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802100" cy="8229600"/>
            <a:chOff x="0" y="0"/>
            <a:chExt cx="2206479" cy="3002180"/>
          </a:xfrm>
        </p:grpSpPr>
        <p:sp>
          <p:nvSpPr>
            <p:cNvPr id="3" name="Freeform 3"/>
            <p:cNvSpPr/>
            <p:nvPr/>
          </p:nvSpPr>
          <p:spPr>
            <a:xfrm>
              <a:off x="0" y="0"/>
              <a:ext cx="2206479" cy="3002180"/>
            </a:xfrm>
            <a:custGeom>
              <a:avLst/>
              <a:gdLst/>
              <a:ahLst/>
              <a:cxnLst/>
              <a:rect l="l" t="t" r="r" b="b"/>
              <a:pathLst>
                <a:path w="2206479" h="3002180">
                  <a:moveTo>
                    <a:pt x="0" y="0"/>
                  </a:moveTo>
                  <a:lnTo>
                    <a:pt x="2206479" y="0"/>
                  </a:lnTo>
                  <a:lnTo>
                    <a:pt x="2206479" y="3002180"/>
                  </a:lnTo>
                  <a:lnTo>
                    <a:pt x="0" y="3002180"/>
                  </a:lnTo>
                  <a:close/>
                </a:path>
              </a:pathLst>
            </a:custGeom>
            <a:solidFill>
              <a:srgbClr val="A19386"/>
            </a:solidFill>
          </p:spPr>
        </p:sp>
      </p:grpSp>
      <p:sp>
        <p:nvSpPr>
          <p:cNvPr id="4" name="Freeform 4"/>
          <p:cNvSpPr/>
          <p:nvPr/>
        </p:nvSpPr>
        <p:spPr>
          <a:xfrm>
            <a:off x="13563600" y="5604261"/>
            <a:ext cx="5750604" cy="6481213"/>
          </a:xfrm>
          <a:custGeom>
            <a:avLst/>
            <a:gdLst/>
            <a:ahLst/>
            <a:cxnLst/>
            <a:rect l="l" t="t" r="r" b="b"/>
            <a:pathLst>
              <a:path w="5750604" h="6481213">
                <a:moveTo>
                  <a:pt x="0" y="0"/>
                </a:moveTo>
                <a:lnTo>
                  <a:pt x="5750604" y="0"/>
                </a:lnTo>
                <a:lnTo>
                  <a:pt x="5750604" y="6481214"/>
                </a:lnTo>
                <a:lnTo>
                  <a:pt x="0" y="6481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2037070">
            <a:off x="249586" y="6787467"/>
            <a:ext cx="2506287" cy="4114800"/>
          </a:xfrm>
          <a:custGeom>
            <a:avLst/>
            <a:gdLst/>
            <a:ahLst/>
            <a:cxnLst/>
            <a:rect l="l" t="t" r="r" b="b"/>
            <a:pathLst>
              <a:path w="2506287" h="4114800">
                <a:moveTo>
                  <a:pt x="0" y="0"/>
                </a:moveTo>
                <a:lnTo>
                  <a:pt x="2506287" y="0"/>
                </a:lnTo>
                <a:lnTo>
                  <a:pt x="250628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14">
            <a:extLst>
              <a:ext uri="{FF2B5EF4-FFF2-40B4-BE49-F238E27FC236}">
                <a16:creationId xmlns:a16="http://schemas.microsoft.com/office/drawing/2014/main" id="{8A0AC469-A3E1-4080-B531-80ACA5CC4C57}"/>
              </a:ext>
            </a:extLst>
          </p:cNvPr>
          <p:cNvSpPr txBox="1"/>
          <p:nvPr/>
        </p:nvSpPr>
        <p:spPr>
          <a:xfrm>
            <a:off x="3886200" y="3975610"/>
            <a:ext cx="10515599" cy="1628651"/>
          </a:xfrm>
          <a:prstGeom prst="rect">
            <a:avLst/>
          </a:prstGeom>
        </p:spPr>
        <p:txBody>
          <a:bodyPr wrap="square" lIns="0" tIns="0" rIns="0" bIns="0" rtlCol="0" anchor="t">
            <a:spAutoFit/>
          </a:bodyPr>
          <a:lstStyle/>
          <a:p>
            <a:pPr algn="ctr">
              <a:lnSpc>
                <a:spcPts val="12653"/>
              </a:lnSpc>
            </a:pPr>
            <a:r>
              <a:rPr lang="en-US" sz="12653" spc="303" dirty="0">
                <a:solidFill>
                  <a:schemeClr val="bg1">
                    <a:lumMod val="85000"/>
                  </a:schemeClr>
                </a:solidFill>
                <a:latin typeface="Scripter"/>
              </a:rPr>
              <a:t>Questions</a:t>
            </a:r>
          </a:p>
        </p:txBody>
      </p:sp>
    </p:spTree>
    <p:extLst>
      <p:ext uri="{BB962C8B-B14F-4D97-AF65-F5344CB8AC3E}">
        <p14:creationId xmlns:p14="http://schemas.microsoft.com/office/powerpoint/2010/main" val="1544179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826</Words>
  <Application>Microsoft Macintosh PowerPoint</Application>
  <PresentationFormat>Custom</PresentationFormat>
  <Paragraphs>59</Paragraphs>
  <Slides>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Lato</vt:lpstr>
      <vt:lpstr>Scripter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Amiya Purey</cp:lastModifiedBy>
  <cp:revision>57</cp:revision>
  <dcterms:created xsi:type="dcterms:W3CDTF">2006-08-16T00:00:00Z</dcterms:created>
  <dcterms:modified xsi:type="dcterms:W3CDTF">2023-08-10T20:21:54Z</dcterms:modified>
  <dc:identifier>DAFq-6_1Ta4</dc:identifier>
</cp:coreProperties>
</file>